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88" r:id="rId3"/>
    <p:sldId id="333" r:id="rId4"/>
    <p:sldId id="346" r:id="rId5"/>
    <p:sldId id="347" r:id="rId6"/>
    <p:sldId id="331" r:id="rId7"/>
    <p:sldId id="335" r:id="rId8"/>
    <p:sldId id="339" r:id="rId9"/>
    <p:sldId id="340" r:id="rId10"/>
    <p:sldId id="341" r:id="rId11"/>
    <p:sldId id="342" r:id="rId12"/>
    <p:sldId id="343" r:id="rId13"/>
    <p:sldId id="344" r:id="rId14"/>
    <p:sldId id="367" r:id="rId15"/>
    <p:sldId id="368" r:id="rId16"/>
    <p:sldId id="357" r:id="rId17"/>
    <p:sldId id="358" r:id="rId18"/>
    <p:sldId id="359" r:id="rId19"/>
    <p:sldId id="360" r:id="rId20"/>
    <p:sldId id="361" r:id="rId21"/>
    <p:sldId id="345" r:id="rId22"/>
    <p:sldId id="363" r:id="rId23"/>
    <p:sldId id="364" r:id="rId24"/>
    <p:sldId id="365" r:id="rId25"/>
    <p:sldId id="329" r:id="rId26"/>
    <p:sldId id="349" r:id="rId27"/>
    <p:sldId id="336" r:id="rId28"/>
    <p:sldId id="362" r:id="rId29"/>
    <p:sldId id="348" r:id="rId30"/>
    <p:sldId id="350" r:id="rId31"/>
    <p:sldId id="351" r:id="rId32"/>
    <p:sldId id="352" r:id="rId33"/>
    <p:sldId id="353" r:id="rId34"/>
    <p:sldId id="355" r:id="rId35"/>
    <p:sldId id="356" r:id="rId36"/>
    <p:sldId id="369" r:id="rId37"/>
    <p:sldId id="370" r:id="rId38"/>
    <p:sldId id="371" r:id="rId39"/>
    <p:sldId id="372" r:id="rId40"/>
    <p:sldId id="373" r:id="rId41"/>
  </p:sldIdLst>
  <p:sldSz cx="9001125" cy="5040313"/>
  <p:notesSz cx="6858000" cy="9144000"/>
  <p:defaultTextStyle>
    <a:defPPr>
      <a:defRPr lang="zh-CN"/>
    </a:defPPr>
    <a:lvl1pPr marL="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32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00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2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64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96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65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7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29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2">
          <p15:clr>
            <a:srgbClr val="A4A3A4"/>
          </p15:clr>
        </p15:guide>
        <p15:guide id="2" pos="28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25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 autoAdjust="0"/>
    <p:restoredTop sz="96405" autoAdjust="0"/>
  </p:normalViewPr>
  <p:slideViewPr>
    <p:cSldViewPr>
      <p:cViewPr varScale="1">
        <p:scale>
          <a:sx n="172" d="100"/>
          <a:sy n="172" d="100"/>
        </p:scale>
        <p:origin x="720" y="184"/>
      </p:cViewPr>
      <p:guideLst>
        <p:guide orient="horz" pos="1592"/>
        <p:guide pos="2828"/>
      </p:guideLst>
    </p:cSldViewPr>
  </p:slideViewPr>
  <p:outlineViewPr>
    <p:cViewPr>
      <p:scale>
        <a:sx n="33" d="100"/>
        <a:sy n="33" d="100"/>
      </p:scale>
      <p:origin x="0" y="-48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AF704-B559-43C6-8C29-EB530F61E0F5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98F02-6816-45C3-AEBD-CE1F64FF71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532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603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85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196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34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64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322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820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666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327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21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321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324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80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1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613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16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923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452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490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65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02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696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81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4355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950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1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98F02-6816-45C3-AEBD-CE1F64FF715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9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9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9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7000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03"/>
          <p:cNvSpPr txBox="1"/>
          <p:nvPr/>
        </p:nvSpPr>
        <p:spPr bwMode="auto">
          <a:xfrm>
            <a:off x="670982" y="2625819"/>
            <a:ext cx="3697971" cy="622048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  <a:sym typeface="+mn-ea"/>
              </a:rPr>
              <a:t>JVM</a:t>
            </a:r>
            <a:r>
              <a:rPr lang="zh-CN" altLang="en-US" sz="3600" dirty="0">
                <a:solidFill>
                  <a:schemeClr val="tx1"/>
                </a:solidFill>
                <a:sym typeface="+mn-ea"/>
              </a:rPr>
              <a:t>原理及应用</a:t>
            </a:r>
          </a:p>
        </p:txBody>
      </p:sp>
      <p:pic>
        <p:nvPicPr>
          <p:cNvPr id="9" name="57dd85ce4126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01268" y="575940"/>
            <a:ext cx="487362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32">
        <p:fade/>
      </p:transition>
    </mc:Choice>
    <mc:Fallback xmlns="">
      <p:transition spd="med" advTm="44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3465195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标记清除法（</a:t>
            </a:r>
            <a:r>
              <a:rPr lang="en-US" altLang="zh-CN" sz="1600" dirty="0">
                <a:solidFill>
                  <a:schemeClr val="tx1"/>
                </a:solidFill>
              </a:rPr>
              <a:t>Mark-Sweep</a:t>
            </a:r>
            <a:r>
              <a:rPr lang="zh-CN" altLang="en-US" sz="16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6" name="矩形 25"/>
          <p:cNvSpPr/>
          <p:nvPr/>
        </p:nvSpPr>
        <p:spPr>
          <a:xfrm>
            <a:off x="438259" y="905780"/>
            <a:ext cx="6696744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标记清除算法是现代垃圾回收算法的思想基础。</a:t>
            </a:r>
          </a:p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分为两个阶段：标记阶段和清除阶段。</a:t>
            </a:r>
          </a:p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标记清除算法产生最大的问题就是清除之后的空间碎片。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1942465"/>
            <a:ext cx="4399280" cy="3013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642870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复制算法（</a:t>
            </a:r>
            <a:r>
              <a:rPr lang="en-US" altLang="zh-CN" sz="1600" dirty="0">
                <a:solidFill>
                  <a:schemeClr val="tx1"/>
                </a:solidFill>
              </a:rPr>
              <a:t>Copying</a:t>
            </a:r>
            <a:r>
              <a:rPr lang="zh-CN" altLang="en-US" sz="16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6" name="矩形 25"/>
          <p:cNvSpPr/>
          <p:nvPr/>
        </p:nvSpPr>
        <p:spPr>
          <a:xfrm>
            <a:off x="438259" y="834025"/>
            <a:ext cx="6696744" cy="156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将原有内存空间分为两块。只使用其中一个内存，例如：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内存，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时将存活的对象复制到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内存中。然后清除掉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内存所有对象。开始使用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内存。</a:t>
            </a:r>
          </a:p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复制算法没有内存碎片，并且如果垃圾对象很多，那么这种算法效率很高。但是它的缺点是系统内存只能使用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1/2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35" y="2391410"/>
            <a:ext cx="4464685" cy="258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858135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复制算法在</a:t>
            </a:r>
            <a:r>
              <a:rPr lang="en-US" altLang="zh-CN" sz="1600" dirty="0">
                <a:solidFill>
                  <a:schemeClr val="tx1"/>
                </a:solidFill>
              </a:rPr>
              <a:t>JVM</a:t>
            </a:r>
            <a:r>
              <a:rPr lang="zh-CN" altLang="en-US" sz="1600" dirty="0">
                <a:solidFill>
                  <a:schemeClr val="tx1"/>
                </a:solidFill>
              </a:rPr>
              <a:t>中的使用</a:t>
            </a:r>
          </a:p>
        </p:txBody>
      </p:sp>
      <p:sp>
        <p:nvSpPr>
          <p:cNvPr id="26" name="矩形 25"/>
          <p:cNvSpPr/>
          <p:nvPr/>
        </p:nvSpPr>
        <p:spPr>
          <a:xfrm>
            <a:off x="438259" y="905780"/>
            <a:ext cx="6696744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因为新生代大多对象都是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“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朝不保夕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，所以在新生代串行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中，使用了复制算法。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" y="1563370"/>
            <a:ext cx="8466455" cy="3328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3757295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标记压缩法（</a:t>
            </a:r>
            <a:r>
              <a:rPr lang="en-US" altLang="zh-CN" sz="1600" dirty="0">
                <a:solidFill>
                  <a:schemeClr val="tx1"/>
                </a:solidFill>
              </a:rPr>
              <a:t>Mark-Compact</a:t>
            </a:r>
            <a:r>
              <a:rPr lang="zh-CN" altLang="en-US" sz="16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6" name="矩形 25"/>
          <p:cNvSpPr/>
          <p:nvPr/>
        </p:nvSpPr>
        <p:spPr>
          <a:xfrm>
            <a:off x="437515" y="1147445"/>
            <a:ext cx="3838575" cy="2745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标记压缩算法是一种老年代的回收算法。</a:t>
            </a:r>
          </a:p>
          <a:p>
            <a:pPr>
              <a:lnSpc>
                <a:spcPct val="120000"/>
              </a:lnSpc>
            </a:pPr>
            <a:endParaRPr lang="zh-CN" altLang="en-US" dirty="0" err="1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它首先标记存活的对象，然后将所有存活的对象压缩到内存的一端，然后在清理所有存活对象之外的空间。</a:t>
            </a:r>
          </a:p>
          <a:p>
            <a:pPr>
              <a:lnSpc>
                <a:spcPct val="120000"/>
              </a:lnSpc>
            </a:pPr>
            <a:endParaRPr lang="zh-CN" altLang="en-US" dirty="0" err="1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该算法不会产生内存碎片，并且也不用将内存一分为二。但是效率会稍微慢一些。是一种折中的解决方案。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95" y="504190"/>
            <a:ext cx="4123690" cy="4519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1110724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分代算法</a:t>
            </a:r>
          </a:p>
        </p:txBody>
      </p:sp>
      <p:sp>
        <p:nvSpPr>
          <p:cNvPr id="26" name="矩形 25"/>
          <p:cNvSpPr/>
          <p:nvPr/>
        </p:nvSpPr>
        <p:spPr>
          <a:xfrm>
            <a:off x="437515" y="1147445"/>
            <a:ext cx="7951479" cy="659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将堆空间划分为新生代和老年代，根据它们直接的不同特点，执行不同的回收算法，提升回收效率。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BFBBE8-E6D5-5E45-9A68-00F7BCD6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322" y="2160116"/>
            <a:ext cx="3924424" cy="23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1110724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分区算法</a:t>
            </a:r>
          </a:p>
        </p:txBody>
      </p:sp>
      <p:sp>
        <p:nvSpPr>
          <p:cNvPr id="26" name="矩形 25"/>
          <p:cNvSpPr/>
          <p:nvPr/>
        </p:nvSpPr>
        <p:spPr>
          <a:xfrm>
            <a:off x="437515" y="1147445"/>
            <a:ext cx="7951479" cy="659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将堆空间划分成连续的不同小区间，每个区间独立使用、回收。由于当堆空间大时，一次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lang="zh-CN" altLang="en-US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的时间会非常耗时，那么可以控制每次回收多少个小区间。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C08B71-3E1F-3C4B-B6F2-815502CA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2" y="2308590"/>
            <a:ext cx="793121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450936" y="2029266"/>
            <a:ext cx="3693162" cy="622048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JVM</a:t>
            </a:r>
            <a:r>
              <a:rPr lang="zh-CN" altLang="en-US" sz="3600" dirty="0">
                <a:solidFill>
                  <a:schemeClr val="tx1"/>
                </a:solidFill>
              </a:rPr>
              <a:t>垃圾收集器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06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557">
        <p14:flip dir="r"/>
      </p:transition>
    </mc:Choice>
    <mc:Fallback xmlns="">
      <p:transition spd="slow" advTm="3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1354380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串行回收器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33B6A-75F8-3A49-AA27-50C08E7D2931}"/>
              </a:ext>
            </a:extLst>
          </p:cNvPr>
          <p:cNvSpPr txBox="1"/>
          <p:nvPr/>
        </p:nvSpPr>
        <p:spPr>
          <a:xfrm>
            <a:off x="540122" y="770973"/>
            <a:ext cx="2880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串行回收器的特点：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1&gt;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只使用单线程进行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2&gt;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独占式的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串行收集器是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JVM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Client</a:t>
            </a: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模式下默认的垃圾收集器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CB61CC-8341-6E40-B252-87A7EBA4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4" y="3456260"/>
            <a:ext cx="3835603" cy="12535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7C8DAB-5E30-9D43-996F-F0DBF5521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77" y="477188"/>
            <a:ext cx="4924707" cy="42752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5502F2-83EF-D248-B46E-6F2B07F06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54" y="2340633"/>
            <a:ext cx="3027056" cy="114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6127610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并行回收器</a:t>
            </a:r>
            <a:r>
              <a:rPr lang="en-US" altLang="zh-CN" sz="1600" dirty="0">
                <a:solidFill>
                  <a:schemeClr val="tx1"/>
                </a:solidFill>
              </a:rPr>
              <a:t>-</a:t>
            </a:r>
            <a:r>
              <a:rPr lang="en-US" altLang="zh-CN" sz="1600" dirty="0" err="1">
                <a:solidFill>
                  <a:schemeClr val="tx1"/>
                </a:solidFill>
              </a:rPr>
              <a:t>ParNew&amp;ParallelGC&amp;ParallelOldGC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C33B6A-75F8-3A49-AA27-50C08E7D2931}"/>
              </a:ext>
            </a:extLst>
          </p:cNvPr>
          <p:cNvSpPr txBox="1"/>
          <p:nvPr/>
        </p:nvSpPr>
        <p:spPr>
          <a:xfrm>
            <a:off x="483220" y="105564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将串行回收器多线程化。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与串行回收器有相同的回收策略、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算法、参数。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C8E7C2-12DF-B148-8DB9-8DE0C52D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40" y="719956"/>
            <a:ext cx="5106777" cy="42227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82CB87-EB03-CF4D-B01A-6102421D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4" y="3384252"/>
            <a:ext cx="3717585" cy="149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6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053290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并行回收器</a:t>
            </a:r>
            <a:r>
              <a:rPr lang="en-US" altLang="zh-CN" sz="1600" dirty="0">
                <a:solidFill>
                  <a:schemeClr val="tx1"/>
                </a:solidFill>
              </a:rPr>
              <a:t>-CMS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454B1E-7BDF-BC4D-8192-3159D2D4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49" y="1368028"/>
            <a:ext cx="8093360" cy="2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556346" y="1907346"/>
            <a:ext cx="2197560" cy="622048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JVM</a:t>
            </a:r>
            <a:r>
              <a:rPr lang="zh-CN" altLang="en-US" sz="3600" dirty="0">
                <a:solidFill>
                  <a:schemeClr val="tx1"/>
                </a:solidFill>
              </a:rPr>
              <a:t>概述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557">
        <p14:flip dir="r"/>
      </p:transition>
    </mc:Choice>
    <mc:Fallback xmlns="">
      <p:transition spd="slow" advTm="3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311374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并行回收器</a:t>
            </a:r>
            <a:r>
              <a:rPr lang="en-US" altLang="zh-CN" sz="1600" dirty="0" err="1">
                <a:solidFill>
                  <a:schemeClr val="tx1"/>
                </a:solidFill>
              </a:rPr>
              <a:t>jvm</a:t>
            </a:r>
            <a:r>
              <a:rPr lang="zh-CN" altLang="en-US" sz="1600" dirty="0">
                <a:solidFill>
                  <a:schemeClr val="tx1"/>
                </a:solidFill>
              </a:rPr>
              <a:t>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314DF3-18EB-E141-806E-606A248F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426" y="484976"/>
            <a:ext cx="5549747" cy="44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5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070923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G1</a:t>
            </a:r>
            <a:r>
              <a:rPr lang="zh-CN" altLang="en-US" sz="1600" dirty="0">
                <a:solidFill>
                  <a:schemeClr val="tx1"/>
                </a:solidFill>
              </a:rPr>
              <a:t>的</a:t>
            </a:r>
            <a:r>
              <a:rPr lang="en-US" altLang="zh-CN" sz="1600" dirty="0">
                <a:solidFill>
                  <a:schemeClr val="tx1"/>
                </a:solidFill>
              </a:rPr>
              <a:t>GC</a:t>
            </a:r>
            <a:r>
              <a:rPr lang="zh-CN" altLang="en-US" sz="1600" dirty="0">
                <a:solidFill>
                  <a:schemeClr val="tx1"/>
                </a:solidFill>
              </a:rPr>
              <a:t>收集过程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E1984AA-132C-E241-8DAE-E2C5D8256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02" y="2957684"/>
            <a:ext cx="1422834" cy="10430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67391" tIns="33696" rIns="67391" bIns="33696" anchor="ctr"/>
          <a:lstStyle/>
          <a:p>
            <a:pPr algn="ctr" defTabSz="897381"/>
            <a:endParaRPr lang="en-US" altLang="zh-CN" sz="23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6" name="Shape 21">
            <a:extLst>
              <a:ext uri="{FF2B5EF4-FFF2-40B4-BE49-F238E27FC236}">
                <a16:creationId xmlns:a16="http://schemas.microsoft.com/office/drawing/2014/main" id="{3EB86F91-3399-BE44-ABC2-83AF9B96577A}"/>
              </a:ext>
            </a:extLst>
          </p:cNvPr>
          <p:cNvCxnSpPr>
            <a:cxnSpLocks noChangeShapeType="1"/>
            <a:stCxn id="5" idx="2"/>
          </p:cNvCxnSpPr>
          <p:nvPr/>
        </p:nvCxnSpPr>
        <p:spPr bwMode="auto">
          <a:xfrm rot="5400000">
            <a:off x="2751411" y="3457427"/>
            <a:ext cx="298685" cy="1385329"/>
          </a:xfrm>
          <a:prstGeom prst="bentConnector2">
            <a:avLst/>
          </a:prstGeom>
          <a:noFill/>
          <a:ln w="9525">
            <a:solidFill>
              <a:srgbClr val="ADBACA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B0C22656-E7EC-8241-9925-D312686E9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02" y="1839948"/>
            <a:ext cx="1422834" cy="1043065"/>
          </a:xfrm>
          <a:prstGeom prst="rect">
            <a:avLst/>
          </a:prstGeom>
          <a:solidFill>
            <a:srgbClr val="2259AA"/>
          </a:solidFill>
          <a:ln>
            <a:noFill/>
          </a:ln>
          <a:extLst/>
        </p:spPr>
        <p:txBody>
          <a:bodyPr lIns="67391" tIns="33696" rIns="67391" bIns="33696" anchor="ctr"/>
          <a:lstStyle/>
          <a:p>
            <a:pPr algn="ctr" defTabSz="897381"/>
            <a:endParaRPr lang="en-US" altLang="zh-CN" sz="23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8" name="Shape 11">
            <a:extLst>
              <a:ext uri="{FF2B5EF4-FFF2-40B4-BE49-F238E27FC236}">
                <a16:creationId xmlns:a16="http://schemas.microsoft.com/office/drawing/2014/main" id="{E65653C3-12AB-C045-BEED-9CB81ADA0639}"/>
              </a:ext>
            </a:extLst>
          </p:cNvPr>
          <p:cNvCxnSpPr>
            <a:cxnSpLocks noChangeShapeType="1"/>
            <a:stCxn id="7" idx="0"/>
          </p:cNvCxnSpPr>
          <p:nvPr/>
        </p:nvCxnSpPr>
        <p:spPr bwMode="auto">
          <a:xfrm rot="16200000" flipV="1">
            <a:off x="2751994" y="998524"/>
            <a:ext cx="297519" cy="1385329"/>
          </a:xfrm>
          <a:prstGeom prst="bentConnector2">
            <a:avLst/>
          </a:prstGeom>
          <a:noFill/>
          <a:ln w="9525">
            <a:solidFill>
              <a:srgbClr val="ADBACA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B1AB26AD-7911-6F41-9FB6-7FFF61074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845" y="1839948"/>
            <a:ext cx="1421662" cy="10430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67391" tIns="33696" rIns="67391" bIns="33696" anchor="ctr"/>
          <a:lstStyle/>
          <a:p>
            <a:pPr algn="ctr" defTabSz="897381"/>
            <a:endParaRPr lang="en-US" altLang="zh-CN" sz="23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10" name="Shape 16">
            <a:extLst>
              <a:ext uri="{FF2B5EF4-FFF2-40B4-BE49-F238E27FC236}">
                <a16:creationId xmlns:a16="http://schemas.microsoft.com/office/drawing/2014/main" id="{EC0A6105-5431-424D-A109-FF06CF76A99F}"/>
              </a:ext>
            </a:extLst>
          </p:cNvPr>
          <p:cNvCxnSpPr>
            <a:cxnSpLocks noChangeShapeType="1"/>
            <a:stCxn id="9" idx="0"/>
          </p:cNvCxnSpPr>
          <p:nvPr/>
        </p:nvCxnSpPr>
        <p:spPr bwMode="auto">
          <a:xfrm rot="5400000" flipH="1" flipV="1">
            <a:off x="5672085" y="961605"/>
            <a:ext cx="297519" cy="1459167"/>
          </a:xfrm>
          <a:prstGeom prst="bentConnector2">
            <a:avLst/>
          </a:prstGeom>
          <a:noFill/>
          <a:ln w="9525">
            <a:solidFill>
              <a:srgbClr val="ADBACA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2083AE4D-57EF-7C4D-A25C-82254372D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845" y="2957684"/>
            <a:ext cx="1421662" cy="1043065"/>
          </a:xfrm>
          <a:prstGeom prst="rect">
            <a:avLst/>
          </a:prstGeom>
          <a:solidFill>
            <a:srgbClr val="2259AA"/>
          </a:solidFill>
          <a:ln>
            <a:noFill/>
          </a:ln>
          <a:extLst/>
        </p:spPr>
        <p:txBody>
          <a:bodyPr lIns="67391" tIns="33696" rIns="67391" bIns="33696" anchor="ctr"/>
          <a:lstStyle/>
          <a:p>
            <a:pPr algn="ctr" defTabSz="897381"/>
            <a:endParaRPr lang="en-US" altLang="zh-CN" sz="2300">
              <a:solidFill>
                <a:srgbClr val="FFFFFF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12" name="Shape 19">
            <a:extLst>
              <a:ext uri="{FF2B5EF4-FFF2-40B4-BE49-F238E27FC236}">
                <a16:creationId xmlns:a16="http://schemas.microsoft.com/office/drawing/2014/main" id="{683AED28-9229-5F40-A6E1-5BCC852769AF}"/>
              </a:ext>
            </a:extLst>
          </p:cNvPr>
          <p:cNvCxnSpPr>
            <a:cxnSpLocks noChangeShapeType="1"/>
            <a:stCxn id="11" idx="2"/>
          </p:cNvCxnSpPr>
          <p:nvPr/>
        </p:nvCxnSpPr>
        <p:spPr bwMode="auto">
          <a:xfrm rot="16200000" flipH="1">
            <a:off x="5671502" y="3420508"/>
            <a:ext cx="298685" cy="1459167"/>
          </a:xfrm>
          <a:prstGeom prst="bentConnector2">
            <a:avLst/>
          </a:prstGeom>
          <a:noFill/>
          <a:ln w="9525">
            <a:solidFill>
              <a:srgbClr val="ADBACA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9C9CC15A-D807-4145-9484-F50CF6A45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942" y="1761776"/>
            <a:ext cx="11040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第二阶段</a:t>
            </a:r>
            <a:endParaRPr lang="en-US" sz="12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23AE6-AE5F-5746-BDC4-42227D081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941" y="1998625"/>
            <a:ext cx="201587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并发标记周期</a:t>
            </a:r>
            <a:endParaRPr lang="en-US" sz="9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DC0D9DDE-6241-D244-911E-5054E1FB9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906" y="1761776"/>
            <a:ext cx="9434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第一阶段</a:t>
            </a:r>
            <a:endParaRPr lang="en-US" sz="12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135A1A6E-DD03-B24E-BD6F-C2CB01E92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720" y="1998625"/>
            <a:ext cx="19326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新生代</a:t>
            </a:r>
            <a:r>
              <a:rPr lang="en-US" altLang="zh-CN" sz="9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GC</a:t>
            </a:r>
            <a:endParaRPr lang="en-US" sz="9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3A2658A-76C4-8547-91E4-32AD7D4B9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942" y="3656561"/>
            <a:ext cx="11040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第四阶段</a:t>
            </a:r>
            <a:endParaRPr lang="en-US" sz="12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5648FD64-9440-5D47-B31A-D4F623E41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941" y="3893409"/>
            <a:ext cx="201587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9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Full</a:t>
            </a:r>
            <a:r>
              <a:rPr lang="zh-CN" altLang="en-US" sz="9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9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GC</a:t>
            </a:r>
            <a:r>
              <a:rPr lang="zh-CN" altLang="en-US" sz="9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 （不是必须）</a:t>
            </a:r>
            <a:endParaRPr lang="en-US" sz="9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E3BA3B0C-67BF-BC49-9CD6-EA7A23310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906" y="3656561"/>
            <a:ext cx="94347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1200" b="1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第三阶段</a:t>
            </a:r>
            <a:endParaRPr lang="en-US" sz="1200" b="1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994BE133-88E9-9A4C-88AC-58E4E561B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720" y="3893409"/>
            <a:ext cx="19326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900" dirty="0">
                <a:solidFill>
                  <a:srgbClr val="445469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混合收集</a:t>
            </a:r>
            <a:endParaRPr lang="en-US" sz="900" dirty="0">
              <a:solidFill>
                <a:srgbClr val="445469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94DE12EF-AA7B-A64D-8B46-FFB7FA9236EF}"/>
              </a:ext>
            </a:extLst>
          </p:cNvPr>
          <p:cNvSpPr>
            <a:spLocks noEditPoints="1"/>
          </p:cNvSpPr>
          <p:nvPr/>
        </p:nvSpPr>
        <p:spPr bwMode="auto">
          <a:xfrm>
            <a:off x="3325026" y="2140967"/>
            <a:ext cx="536786" cy="523865"/>
          </a:xfrm>
          <a:custGeom>
            <a:avLst/>
            <a:gdLst>
              <a:gd name="T0" fmla="*/ 2147483647 w 643"/>
              <a:gd name="T1" fmla="*/ 0 h 630"/>
              <a:gd name="T2" fmla="*/ 2147483647 w 643"/>
              <a:gd name="T3" fmla="*/ 0 h 630"/>
              <a:gd name="T4" fmla="*/ 2147483647 w 643"/>
              <a:gd name="T5" fmla="*/ 2147483647 h 630"/>
              <a:gd name="T6" fmla="*/ 2147483647 w 643"/>
              <a:gd name="T7" fmla="*/ 2147483647 h 630"/>
              <a:gd name="T8" fmla="*/ 2147483647 w 643"/>
              <a:gd name="T9" fmla="*/ 2147483647 h 630"/>
              <a:gd name="T10" fmla="*/ 2147483647 w 643"/>
              <a:gd name="T11" fmla="*/ 2147483647 h 630"/>
              <a:gd name="T12" fmla="*/ 2147483647 w 643"/>
              <a:gd name="T13" fmla="*/ 2147483647 h 630"/>
              <a:gd name="T14" fmla="*/ 2147483647 w 643"/>
              <a:gd name="T15" fmla="*/ 2147483647 h 630"/>
              <a:gd name="T16" fmla="*/ 2147483647 w 643"/>
              <a:gd name="T17" fmla="*/ 2147483647 h 630"/>
              <a:gd name="T18" fmla="*/ 2147483647 w 643"/>
              <a:gd name="T19" fmla="*/ 2147483647 h 630"/>
              <a:gd name="T20" fmla="*/ 2147483647 w 643"/>
              <a:gd name="T21" fmla="*/ 0 h 630"/>
              <a:gd name="T22" fmla="*/ 2147483647 w 643"/>
              <a:gd name="T23" fmla="*/ 2147483647 h 630"/>
              <a:gd name="T24" fmla="*/ 2147483647 w 643"/>
              <a:gd name="T25" fmla="*/ 2147483647 h 630"/>
              <a:gd name="T26" fmla="*/ 2147483647 w 643"/>
              <a:gd name="T27" fmla="*/ 2147483647 h 630"/>
              <a:gd name="T28" fmla="*/ 2147483647 w 643"/>
              <a:gd name="T29" fmla="*/ 2147483647 h 630"/>
              <a:gd name="T30" fmla="*/ 0 w 643"/>
              <a:gd name="T31" fmla="*/ 2147483647 h 630"/>
              <a:gd name="T32" fmla="*/ 2147483647 w 643"/>
              <a:gd name="T33" fmla="*/ 2147483647 h 630"/>
              <a:gd name="T34" fmla="*/ 2147483647 w 643"/>
              <a:gd name="T35" fmla="*/ 2147483647 h 630"/>
              <a:gd name="T36" fmla="*/ 2147483647 w 643"/>
              <a:gd name="T37" fmla="*/ 2147483647 h 630"/>
              <a:gd name="T38" fmla="*/ 2147483647 w 643"/>
              <a:gd name="T39" fmla="*/ 2147483647 h 630"/>
              <a:gd name="T40" fmla="*/ 2147483647 w 643"/>
              <a:gd name="T41" fmla="*/ 2147483647 h 630"/>
              <a:gd name="T42" fmla="*/ 2147483647 w 643"/>
              <a:gd name="T43" fmla="*/ 2147483647 h 630"/>
              <a:gd name="T44" fmla="*/ 2147483647 w 643"/>
              <a:gd name="T45" fmla="*/ 2147483647 h 630"/>
              <a:gd name="T46" fmla="*/ 2147483647 w 643"/>
              <a:gd name="T47" fmla="*/ 2147483647 h 630"/>
              <a:gd name="T48" fmla="*/ 2147483647 w 643"/>
              <a:gd name="T49" fmla="*/ 2147483647 h 630"/>
              <a:gd name="T50" fmla="*/ 2147483647 w 643"/>
              <a:gd name="T51" fmla="*/ 2147483647 h 630"/>
              <a:gd name="T52" fmla="*/ 2147483647 w 643"/>
              <a:gd name="T53" fmla="*/ 2147483647 h 630"/>
              <a:gd name="T54" fmla="*/ 2147483647 w 643"/>
              <a:gd name="T55" fmla="*/ 2147483647 h 630"/>
              <a:gd name="T56" fmla="*/ 2147483647 w 643"/>
              <a:gd name="T57" fmla="*/ 2147483647 h 630"/>
              <a:gd name="T58" fmla="*/ 2147483647 w 643"/>
              <a:gd name="T59" fmla="*/ 2147483647 h 630"/>
              <a:gd name="T60" fmla="*/ 2147483647 w 643"/>
              <a:gd name="T61" fmla="*/ 2147483647 h 630"/>
              <a:gd name="T62" fmla="*/ 2147483647 w 643"/>
              <a:gd name="T63" fmla="*/ 2147483647 h 630"/>
              <a:gd name="T64" fmla="*/ 2147483647 w 643"/>
              <a:gd name="T65" fmla="*/ 2147483647 h 63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43" h="630">
                <a:moveTo>
                  <a:pt x="389" y="0"/>
                </a:moveTo>
                <a:lnTo>
                  <a:pt x="256" y="0"/>
                </a:lnTo>
                <a:lnTo>
                  <a:pt x="201" y="104"/>
                </a:lnTo>
                <a:lnTo>
                  <a:pt x="143" y="71"/>
                </a:lnTo>
                <a:lnTo>
                  <a:pt x="143" y="273"/>
                </a:lnTo>
                <a:lnTo>
                  <a:pt x="331" y="188"/>
                </a:lnTo>
                <a:lnTo>
                  <a:pt x="279" y="152"/>
                </a:lnTo>
                <a:lnTo>
                  <a:pt x="321" y="74"/>
                </a:lnTo>
                <a:lnTo>
                  <a:pt x="389" y="191"/>
                </a:lnTo>
                <a:lnTo>
                  <a:pt x="464" y="143"/>
                </a:lnTo>
                <a:lnTo>
                  <a:pt x="389" y="0"/>
                </a:lnTo>
                <a:close/>
                <a:moveTo>
                  <a:pt x="195" y="481"/>
                </a:moveTo>
                <a:lnTo>
                  <a:pt x="91" y="481"/>
                </a:lnTo>
                <a:lnTo>
                  <a:pt x="175" y="334"/>
                </a:lnTo>
                <a:lnTo>
                  <a:pt x="97" y="286"/>
                </a:lnTo>
                <a:lnTo>
                  <a:pt x="0" y="461"/>
                </a:lnTo>
                <a:lnTo>
                  <a:pt x="48" y="559"/>
                </a:lnTo>
                <a:lnTo>
                  <a:pt x="195" y="559"/>
                </a:lnTo>
                <a:lnTo>
                  <a:pt x="195" y="630"/>
                </a:lnTo>
                <a:lnTo>
                  <a:pt x="370" y="523"/>
                </a:lnTo>
                <a:lnTo>
                  <a:pt x="195" y="412"/>
                </a:lnTo>
                <a:lnTo>
                  <a:pt x="195" y="481"/>
                </a:lnTo>
                <a:close/>
                <a:moveTo>
                  <a:pt x="568" y="325"/>
                </a:moveTo>
                <a:lnTo>
                  <a:pt x="623" y="289"/>
                </a:lnTo>
                <a:lnTo>
                  <a:pt x="441" y="201"/>
                </a:lnTo>
                <a:lnTo>
                  <a:pt x="438" y="403"/>
                </a:lnTo>
                <a:lnTo>
                  <a:pt x="490" y="370"/>
                </a:lnTo>
                <a:lnTo>
                  <a:pt x="552" y="481"/>
                </a:lnTo>
                <a:lnTo>
                  <a:pt x="402" y="481"/>
                </a:lnTo>
                <a:lnTo>
                  <a:pt x="402" y="559"/>
                </a:lnTo>
                <a:lnTo>
                  <a:pt x="594" y="559"/>
                </a:lnTo>
                <a:lnTo>
                  <a:pt x="643" y="458"/>
                </a:lnTo>
                <a:lnTo>
                  <a:pt x="568" y="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A3AC0400-14B2-6445-A367-82513DAEB9B8}"/>
              </a:ext>
            </a:extLst>
          </p:cNvPr>
          <p:cNvSpPr>
            <a:spLocks noEditPoints="1"/>
          </p:cNvSpPr>
          <p:nvPr/>
        </p:nvSpPr>
        <p:spPr bwMode="auto">
          <a:xfrm>
            <a:off x="4858030" y="3364876"/>
            <a:ext cx="465292" cy="338354"/>
          </a:xfrm>
          <a:custGeom>
            <a:avLst/>
            <a:gdLst>
              <a:gd name="T0" fmla="*/ 2147483647 w 1005"/>
              <a:gd name="T1" fmla="*/ 2147483647 h 731"/>
              <a:gd name="T2" fmla="*/ 2147483647 w 1005"/>
              <a:gd name="T3" fmla="*/ 2147483647 h 731"/>
              <a:gd name="T4" fmla="*/ 2147483647 w 1005"/>
              <a:gd name="T5" fmla="*/ 2147483647 h 731"/>
              <a:gd name="T6" fmla="*/ 2147483647 w 1005"/>
              <a:gd name="T7" fmla="*/ 2147483647 h 731"/>
              <a:gd name="T8" fmla="*/ 2147483647 w 1005"/>
              <a:gd name="T9" fmla="*/ 2147483647 h 731"/>
              <a:gd name="T10" fmla="*/ 2147483647 w 1005"/>
              <a:gd name="T11" fmla="*/ 2147483647 h 731"/>
              <a:gd name="T12" fmla="*/ 2147483647 w 1005"/>
              <a:gd name="T13" fmla="*/ 2147483647 h 731"/>
              <a:gd name="T14" fmla="*/ 2147483647 w 1005"/>
              <a:gd name="T15" fmla="*/ 2147483647 h 731"/>
              <a:gd name="T16" fmla="*/ 2147483647 w 1005"/>
              <a:gd name="T17" fmla="*/ 2147483647 h 731"/>
              <a:gd name="T18" fmla="*/ 2147483647 w 1005"/>
              <a:gd name="T19" fmla="*/ 2147483647 h 731"/>
              <a:gd name="T20" fmla="*/ 2147483647 w 1005"/>
              <a:gd name="T21" fmla="*/ 2147483647 h 731"/>
              <a:gd name="T22" fmla="*/ 2147483647 w 1005"/>
              <a:gd name="T23" fmla="*/ 2147483647 h 731"/>
              <a:gd name="T24" fmla="*/ 2147483647 w 1005"/>
              <a:gd name="T25" fmla="*/ 2147483647 h 731"/>
              <a:gd name="T26" fmla="*/ 2147483647 w 1005"/>
              <a:gd name="T27" fmla="*/ 2147483647 h 731"/>
              <a:gd name="T28" fmla="*/ 2147483647 w 1005"/>
              <a:gd name="T29" fmla="*/ 2147483647 h 731"/>
              <a:gd name="T30" fmla="*/ 2147483647 w 1005"/>
              <a:gd name="T31" fmla="*/ 2147483647 h 731"/>
              <a:gd name="T32" fmla="*/ 2147483647 w 1005"/>
              <a:gd name="T33" fmla="*/ 2147483647 h 731"/>
              <a:gd name="T34" fmla="*/ 2147483647 w 1005"/>
              <a:gd name="T35" fmla="*/ 2147483647 h 731"/>
              <a:gd name="T36" fmla="*/ 2147483647 w 1005"/>
              <a:gd name="T37" fmla="*/ 2147483647 h 731"/>
              <a:gd name="T38" fmla="*/ 2147483647 w 1005"/>
              <a:gd name="T39" fmla="*/ 2147483647 h 731"/>
              <a:gd name="T40" fmla="*/ 2147483647 w 1005"/>
              <a:gd name="T41" fmla="*/ 2147483647 h 731"/>
              <a:gd name="T42" fmla="*/ 2147483647 w 1005"/>
              <a:gd name="T43" fmla="*/ 2147483647 h 731"/>
              <a:gd name="T44" fmla="*/ 2147483647 w 1005"/>
              <a:gd name="T45" fmla="*/ 2147483647 h 731"/>
              <a:gd name="T46" fmla="*/ 2147483647 w 1005"/>
              <a:gd name="T47" fmla="*/ 2147483647 h 731"/>
              <a:gd name="T48" fmla="*/ 2147483647 w 1005"/>
              <a:gd name="T49" fmla="*/ 2147483647 h 731"/>
              <a:gd name="T50" fmla="*/ 2147483647 w 1005"/>
              <a:gd name="T51" fmla="*/ 2147483647 h 731"/>
              <a:gd name="T52" fmla="*/ 2147483647 w 1005"/>
              <a:gd name="T53" fmla="*/ 2147483647 h 731"/>
              <a:gd name="T54" fmla="*/ 2147483647 w 1005"/>
              <a:gd name="T55" fmla="*/ 2147483647 h 731"/>
              <a:gd name="T56" fmla="*/ 2147483647 w 1005"/>
              <a:gd name="T57" fmla="*/ 2147483647 h 731"/>
              <a:gd name="T58" fmla="*/ 2147483647 w 1005"/>
              <a:gd name="T59" fmla="*/ 2147483647 h 731"/>
              <a:gd name="T60" fmla="*/ 2147483647 w 1005"/>
              <a:gd name="T61" fmla="*/ 2147483647 h 731"/>
              <a:gd name="T62" fmla="*/ 2147483647 w 1005"/>
              <a:gd name="T63" fmla="*/ 2147483647 h 731"/>
              <a:gd name="T64" fmla="*/ 2147483647 w 1005"/>
              <a:gd name="T65" fmla="*/ 2147483647 h 731"/>
              <a:gd name="T66" fmla="*/ 2147483647 w 1005"/>
              <a:gd name="T67" fmla="*/ 2147483647 h 731"/>
              <a:gd name="T68" fmla="*/ 2147483647 w 1005"/>
              <a:gd name="T69" fmla="*/ 2147483647 h 731"/>
              <a:gd name="T70" fmla="*/ 2147483647 w 1005"/>
              <a:gd name="T71" fmla="*/ 2147483647 h 731"/>
              <a:gd name="T72" fmla="*/ 2147483647 w 1005"/>
              <a:gd name="T73" fmla="*/ 2147483647 h 731"/>
              <a:gd name="T74" fmla="*/ 2147483647 w 1005"/>
              <a:gd name="T75" fmla="*/ 2147483647 h 731"/>
              <a:gd name="T76" fmla="*/ 2147483647 w 1005"/>
              <a:gd name="T77" fmla="*/ 2147483647 h 731"/>
              <a:gd name="T78" fmla="*/ 2147483647 w 1005"/>
              <a:gd name="T79" fmla="*/ 2147483647 h 731"/>
              <a:gd name="T80" fmla="*/ 2147483647 w 1005"/>
              <a:gd name="T81" fmla="*/ 2147483647 h 731"/>
              <a:gd name="T82" fmla="*/ 2147483647 w 1005"/>
              <a:gd name="T83" fmla="*/ 2147483647 h 731"/>
              <a:gd name="T84" fmla="*/ 2147483647 w 1005"/>
              <a:gd name="T85" fmla="*/ 2147483647 h 731"/>
              <a:gd name="T86" fmla="*/ 2147483647 w 1005"/>
              <a:gd name="T87" fmla="*/ 2147483647 h 731"/>
              <a:gd name="T88" fmla="*/ 0 w 1005"/>
              <a:gd name="T89" fmla="*/ 2147483647 h 731"/>
              <a:gd name="T90" fmla="*/ 2147483647 w 1005"/>
              <a:gd name="T91" fmla="*/ 2147483647 h 731"/>
              <a:gd name="T92" fmla="*/ 2147483647 w 1005"/>
              <a:gd name="T93" fmla="*/ 0 h 731"/>
              <a:gd name="T94" fmla="*/ 0 w 1005"/>
              <a:gd name="T95" fmla="*/ 0 h 731"/>
              <a:gd name="T96" fmla="*/ 0 w 1005"/>
              <a:gd name="T97" fmla="*/ 2147483647 h 731"/>
              <a:gd name="T98" fmla="*/ 0 w 1005"/>
              <a:gd name="T99" fmla="*/ 0 h 731"/>
              <a:gd name="T100" fmla="*/ 0 w 1005"/>
              <a:gd name="T101" fmla="*/ 2147483647 h 73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005" h="731">
                <a:moveTo>
                  <a:pt x="549" y="545"/>
                </a:moveTo>
                <a:cubicBezTo>
                  <a:pt x="549" y="553"/>
                  <a:pt x="543" y="560"/>
                  <a:pt x="535" y="560"/>
                </a:cubicBezTo>
                <a:lnTo>
                  <a:pt x="217" y="560"/>
                </a:lnTo>
                <a:cubicBezTo>
                  <a:pt x="209" y="560"/>
                  <a:pt x="203" y="553"/>
                  <a:pt x="203" y="545"/>
                </a:cubicBezTo>
                <a:cubicBezTo>
                  <a:pt x="203" y="537"/>
                  <a:pt x="209" y="531"/>
                  <a:pt x="217" y="531"/>
                </a:cubicBezTo>
                <a:lnTo>
                  <a:pt x="535" y="531"/>
                </a:lnTo>
                <a:cubicBezTo>
                  <a:pt x="543" y="531"/>
                  <a:pt x="549" y="537"/>
                  <a:pt x="549" y="545"/>
                </a:cubicBezTo>
                <a:close/>
                <a:moveTo>
                  <a:pt x="549" y="440"/>
                </a:moveTo>
                <a:cubicBezTo>
                  <a:pt x="549" y="448"/>
                  <a:pt x="543" y="454"/>
                  <a:pt x="535" y="454"/>
                </a:cubicBezTo>
                <a:lnTo>
                  <a:pt x="217" y="454"/>
                </a:lnTo>
                <a:cubicBezTo>
                  <a:pt x="209" y="454"/>
                  <a:pt x="203" y="448"/>
                  <a:pt x="203" y="440"/>
                </a:cubicBezTo>
                <a:cubicBezTo>
                  <a:pt x="203" y="432"/>
                  <a:pt x="209" y="425"/>
                  <a:pt x="217" y="425"/>
                </a:cubicBezTo>
                <a:lnTo>
                  <a:pt x="535" y="425"/>
                </a:lnTo>
                <a:cubicBezTo>
                  <a:pt x="543" y="425"/>
                  <a:pt x="549" y="432"/>
                  <a:pt x="549" y="440"/>
                </a:cubicBezTo>
                <a:close/>
                <a:moveTo>
                  <a:pt x="750" y="274"/>
                </a:moveTo>
                <a:lnTo>
                  <a:pt x="194" y="274"/>
                </a:lnTo>
                <a:cubicBezTo>
                  <a:pt x="186" y="274"/>
                  <a:pt x="179" y="268"/>
                  <a:pt x="179" y="260"/>
                </a:cubicBezTo>
                <a:cubicBezTo>
                  <a:pt x="179" y="252"/>
                  <a:pt x="186" y="245"/>
                  <a:pt x="194" y="245"/>
                </a:cubicBezTo>
                <a:lnTo>
                  <a:pt x="750" y="245"/>
                </a:lnTo>
                <a:cubicBezTo>
                  <a:pt x="758" y="245"/>
                  <a:pt x="765" y="252"/>
                  <a:pt x="765" y="260"/>
                </a:cubicBezTo>
                <a:cubicBezTo>
                  <a:pt x="765" y="268"/>
                  <a:pt x="758" y="274"/>
                  <a:pt x="750" y="274"/>
                </a:cubicBezTo>
                <a:close/>
                <a:moveTo>
                  <a:pt x="112" y="152"/>
                </a:moveTo>
                <a:cubicBezTo>
                  <a:pt x="112" y="144"/>
                  <a:pt x="118" y="138"/>
                  <a:pt x="126" y="138"/>
                </a:cubicBezTo>
                <a:lnTo>
                  <a:pt x="857" y="138"/>
                </a:lnTo>
                <a:cubicBezTo>
                  <a:pt x="865" y="138"/>
                  <a:pt x="872" y="144"/>
                  <a:pt x="872" y="152"/>
                </a:cubicBezTo>
                <a:cubicBezTo>
                  <a:pt x="872" y="160"/>
                  <a:pt x="865" y="166"/>
                  <a:pt x="857" y="166"/>
                </a:cubicBezTo>
                <a:lnTo>
                  <a:pt x="126" y="166"/>
                </a:lnTo>
                <a:cubicBezTo>
                  <a:pt x="118" y="166"/>
                  <a:pt x="112" y="160"/>
                  <a:pt x="112" y="152"/>
                </a:cubicBezTo>
                <a:close/>
                <a:moveTo>
                  <a:pt x="866" y="431"/>
                </a:moveTo>
                <a:cubicBezTo>
                  <a:pt x="866" y="465"/>
                  <a:pt x="847" y="493"/>
                  <a:pt x="820" y="509"/>
                </a:cubicBezTo>
                <a:cubicBezTo>
                  <a:pt x="820" y="510"/>
                  <a:pt x="820" y="510"/>
                  <a:pt x="820" y="510"/>
                </a:cubicBezTo>
                <a:cubicBezTo>
                  <a:pt x="820" y="510"/>
                  <a:pt x="820" y="648"/>
                  <a:pt x="820" y="648"/>
                </a:cubicBezTo>
                <a:lnTo>
                  <a:pt x="775" y="588"/>
                </a:lnTo>
                <a:lnTo>
                  <a:pt x="731" y="648"/>
                </a:lnTo>
                <a:lnTo>
                  <a:pt x="731" y="510"/>
                </a:lnTo>
                <a:cubicBezTo>
                  <a:pt x="731" y="510"/>
                  <a:pt x="731" y="510"/>
                  <a:pt x="731" y="509"/>
                </a:cubicBezTo>
                <a:cubicBezTo>
                  <a:pt x="703" y="493"/>
                  <a:pt x="685" y="465"/>
                  <a:pt x="685" y="431"/>
                </a:cubicBezTo>
                <a:cubicBezTo>
                  <a:pt x="685" y="381"/>
                  <a:pt x="725" y="341"/>
                  <a:pt x="775" y="341"/>
                </a:cubicBezTo>
                <a:cubicBezTo>
                  <a:pt x="825" y="341"/>
                  <a:pt x="866" y="381"/>
                  <a:pt x="866" y="431"/>
                </a:cubicBezTo>
                <a:close/>
                <a:moveTo>
                  <a:pt x="963" y="690"/>
                </a:moveTo>
                <a:lnTo>
                  <a:pt x="41" y="690"/>
                </a:lnTo>
                <a:lnTo>
                  <a:pt x="41" y="41"/>
                </a:lnTo>
                <a:lnTo>
                  <a:pt x="963" y="41"/>
                </a:lnTo>
                <a:lnTo>
                  <a:pt x="963" y="690"/>
                </a:lnTo>
                <a:close/>
                <a:moveTo>
                  <a:pt x="0" y="731"/>
                </a:moveTo>
                <a:lnTo>
                  <a:pt x="1005" y="731"/>
                </a:lnTo>
                <a:lnTo>
                  <a:pt x="1005" y="0"/>
                </a:lnTo>
                <a:lnTo>
                  <a:pt x="0" y="0"/>
                </a:lnTo>
                <a:lnTo>
                  <a:pt x="0" y="731"/>
                </a:lnTo>
                <a:close/>
                <a:moveTo>
                  <a:pt x="0" y="0"/>
                </a:moveTo>
                <a:lnTo>
                  <a:pt x="0" y="731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/>
          </a:p>
        </p:txBody>
      </p:sp>
      <p:sp>
        <p:nvSpPr>
          <p:cNvPr id="23" name="Freeform 101">
            <a:extLst>
              <a:ext uri="{FF2B5EF4-FFF2-40B4-BE49-F238E27FC236}">
                <a16:creationId xmlns:a16="http://schemas.microsoft.com/office/drawing/2014/main" id="{882ED9D2-ECBC-644F-920B-84280419ADE7}"/>
              </a:ext>
            </a:extLst>
          </p:cNvPr>
          <p:cNvSpPr>
            <a:spLocks noEditPoints="1"/>
          </p:cNvSpPr>
          <p:nvPr/>
        </p:nvSpPr>
        <p:spPr bwMode="auto">
          <a:xfrm>
            <a:off x="3325025" y="3310039"/>
            <a:ext cx="426616" cy="393191"/>
          </a:xfrm>
          <a:custGeom>
            <a:avLst/>
            <a:gdLst>
              <a:gd name="T0" fmla="*/ 2147483647 w 68"/>
              <a:gd name="T1" fmla="*/ 2147483647 h 63"/>
              <a:gd name="T2" fmla="*/ 2147483647 w 68"/>
              <a:gd name="T3" fmla="*/ 2147483647 h 63"/>
              <a:gd name="T4" fmla="*/ 2147483647 w 68"/>
              <a:gd name="T5" fmla="*/ 2147483647 h 63"/>
              <a:gd name="T6" fmla="*/ 2147483647 w 68"/>
              <a:gd name="T7" fmla="*/ 2147483647 h 63"/>
              <a:gd name="T8" fmla="*/ 2147483647 w 68"/>
              <a:gd name="T9" fmla="*/ 2147483647 h 63"/>
              <a:gd name="T10" fmla="*/ 2147483647 w 68"/>
              <a:gd name="T11" fmla="*/ 2147483647 h 63"/>
              <a:gd name="T12" fmla="*/ 2147483647 w 68"/>
              <a:gd name="T13" fmla="*/ 2147483647 h 63"/>
              <a:gd name="T14" fmla="*/ 2147483647 w 68"/>
              <a:gd name="T15" fmla="*/ 2147483647 h 63"/>
              <a:gd name="T16" fmla="*/ 0 w 68"/>
              <a:gd name="T17" fmla="*/ 2147483647 h 63"/>
              <a:gd name="T18" fmla="*/ 2147483647 w 68"/>
              <a:gd name="T19" fmla="*/ 2147483647 h 63"/>
              <a:gd name="T20" fmla="*/ 2147483647 w 68"/>
              <a:gd name="T21" fmla="*/ 2147483647 h 63"/>
              <a:gd name="T22" fmla="*/ 2147483647 w 68"/>
              <a:gd name="T23" fmla="*/ 2147483647 h 63"/>
              <a:gd name="T24" fmla="*/ 2147483647 w 68"/>
              <a:gd name="T25" fmla="*/ 2147483647 h 63"/>
              <a:gd name="T26" fmla="*/ 2147483647 w 68"/>
              <a:gd name="T27" fmla="*/ 2147483647 h 63"/>
              <a:gd name="T28" fmla="*/ 2147483647 w 68"/>
              <a:gd name="T29" fmla="*/ 2147483647 h 63"/>
              <a:gd name="T30" fmla="*/ 2147483647 w 68"/>
              <a:gd name="T31" fmla="*/ 2147483647 h 63"/>
              <a:gd name="T32" fmla="*/ 2147483647 w 68"/>
              <a:gd name="T33" fmla="*/ 2147483647 h 63"/>
              <a:gd name="T34" fmla="*/ 2147483647 w 68"/>
              <a:gd name="T35" fmla="*/ 2147483647 h 63"/>
              <a:gd name="T36" fmla="*/ 2147483647 w 68"/>
              <a:gd name="T37" fmla="*/ 2147483647 h 63"/>
              <a:gd name="T38" fmla="*/ 2147483647 w 68"/>
              <a:gd name="T39" fmla="*/ 2147483647 h 63"/>
              <a:gd name="T40" fmla="*/ 2147483647 w 68"/>
              <a:gd name="T41" fmla="*/ 2147483647 h 63"/>
              <a:gd name="T42" fmla="*/ 2147483647 w 68"/>
              <a:gd name="T43" fmla="*/ 2147483647 h 63"/>
              <a:gd name="T44" fmla="*/ 2147483647 w 68"/>
              <a:gd name="T45" fmla="*/ 2147483647 h 63"/>
              <a:gd name="T46" fmla="*/ 2147483647 w 68"/>
              <a:gd name="T47" fmla="*/ 2147483647 h 63"/>
              <a:gd name="T48" fmla="*/ 2147483647 w 68"/>
              <a:gd name="T49" fmla="*/ 2147483647 h 63"/>
              <a:gd name="T50" fmla="*/ 2147483647 w 68"/>
              <a:gd name="T51" fmla="*/ 2147483647 h 63"/>
              <a:gd name="T52" fmla="*/ 2147483647 w 68"/>
              <a:gd name="T53" fmla="*/ 2147483647 h 63"/>
              <a:gd name="T54" fmla="*/ 2147483647 w 68"/>
              <a:gd name="T55" fmla="*/ 0 h 63"/>
              <a:gd name="T56" fmla="*/ 2147483647 w 68"/>
              <a:gd name="T57" fmla="*/ 2147483647 h 63"/>
              <a:gd name="T58" fmla="*/ 2147483647 w 68"/>
              <a:gd name="T59" fmla="*/ 2147483647 h 63"/>
              <a:gd name="T60" fmla="*/ 2147483647 w 68"/>
              <a:gd name="T61" fmla="*/ 2147483647 h 63"/>
              <a:gd name="T62" fmla="*/ 2147483647 w 68"/>
              <a:gd name="T63" fmla="*/ 2147483647 h 63"/>
              <a:gd name="T64" fmla="*/ 2147483647 w 68"/>
              <a:gd name="T65" fmla="*/ 2147483647 h 63"/>
              <a:gd name="T66" fmla="*/ 2147483647 w 68"/>
              <a:gd name="T67" fmla="*/ 2147483647 h 63"/>
              <a:gd name="T68" fmla="*/ 2147483647 w 68"/>
              <a:gd name="T69" fmla="*/ 2147483647 h 63"/>
              <a:gd name="T70" fmla="*/ 2147483647 w 68"/>
              <a:gd name="T71" fmla="*/ 2147483647 h 63"/>
              <a:gd name="T72" fmla="*/ 2147483647 w 68"/>
              <a:gd name="T73" fmla="*/ 2147483647 h 63"/>
              <a:gd name="T74" fmla="*/ 2147483647 w 68"/>
              <a:gd name="T75" fmla="*/ 2147483647 h 63"/>
              <a:gd name="T76" fmla="*/ 2147483647 w 68"/>
              <a:gd name="T77" fmla="*/ 2147483647 h 63"/>
              <a:gd name="T78" fmla="*/ 2147483647 w 68"/>
              <a:gd name="T79" fmla="*/ 2147483647 h 63"/>
              <a:gd name="T80" fmla="*/ 2147483647 w 68"/>
              <a:gd name="T81" fmla="*/ 2147483647 h 63"/>
              <a:gd name="T82" fmla="*/ 2147483647 w 68"/>
              <a:gd name="T83" fmla="*/ 2147483647 h 63"/>
              <a:gd name="T84" fmla="*/ 2147483647 w 68"/>
              <a:gd name="T85" fmla="*/ 2147483647 h 63"/>
              <a:gd name="T86" fmla="*/ 2147483647 w 68"/>
              <a:gd name="T87" fmla="*/ 2147483647 h 6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680" tIns="44840" rIns="89680" bIns="44840"/>
          <a:lstStyle/>
          <a:p>
            <a:endParaRPr lang="zh-CN" altLang="en-US"/>
          </a:p>
        </p:txBody>
      </p:sp>
      <p:sp>
        <p:nvSpPr>
          <p:cNvPr id="24" name="Freeform 34">
            <a:extLst>
              <a:ext uri="{FF2B5EF4-FFF2-40B4-BE49-F238E27FC236}">
                <a16:creationId xmlns:a16="http://schemas.microsoft.com/office/drawing/2014/main" id="{1031D9ED-8DBB-1A4E-945D-82AC076C5CA5}"/>
              </a:ext>
            </a:extLst>
          </p:cNvPr>
          <p:cNvSpPr>
            <a:spLocks noEditPoints="1"/>
          </p:cNvSpPr>
          <p:nvPr/>
        </p:nvSpPr>
        <p:spPr bwMode="auto">
          <a:xfrm>
            <a:off x="4840449" y="2166635"/>
            <a:ext cx="500454" cy="472529"/>
          </a:xfrm>
          <a:custGeom>
            <a:avLst/>
            <a:gdLst>
              <a:gd name="T0" fmla="*/ 2147483647 w 1131"/>
              <a:gd name="T1" fmla="*/ 2147483647 h 1073"/>
              <a:gd name="T2" fmla="*/ 2147483647 w 1131"/>
              <a:gd name="T3" fmla="*/ 2147483647 h 1073"/>
              <a:gd name="T4" fmla="*/ 2147483647 w 1131"/>
              <a:gd name="T5" fmla="*/ 2147483647 h 1073"/>
              <a:gd name="T6" fmla="*/ 2147483647 w 1131"/>
              <a:gd name="T7" fmla="*/ 2147483647 h 1073"/>
              <a:gd name="T8" fmla="*/ 2147483647 w 1131"/>
              <a:gd name="T9" fmla="*/ 2147483647 h 1073"/>
              <a:gd name="T10" fmla="*/ 2147483647 w 1131"/>
              <a:gd name="T11" fmla="*/ 2147483647 h 1073"/>
              <a:gd name="T12" fmla="*/ 2147483647 w 1131"/>
              <a:gd name="T13" fmla="*/ 2147483647 h 1073"/>
              <a:gd name="T14" fmla="*/ 2147483647 w 1131"/>
              <a:gd name="T15" fmla="*/ 2147483647 h 1073"/>
              <a:gd name="T16" fmla="*/ 2147483647 w 1131"/>
              <a:gd name="T17" fmla="*/ 2147483647 h 1073"/>
              <a:gd name="T18" fmla="*/ 2147483647 w 1131"/>
              <a:gd name="T19" fmla="*/ 2147483647 h 1073"/>
              <a:gd name="T20" fmla="*/ 2147483647 w 1131"/>
              <a:gd name="T21" fmla="*/ 2147483647 h 1073"/>
              <a:gd name="T22" fmla="*/ 2147483647 w 1131"/>
              <a:gd name="T23" fmla="*/ 2147483647 h 1073"/>
              <a:gd name="T24" fmla="*/ 2147483647 w 1131"/>
              <a:gd name="T25" fmla="*/ 2147483647 h 1073"/>
              <a:gd name="T26" fmla="*/ 2147483647 w 1131"/>
              <a:gd name="T27" fmla="*/ 2147483647 h 1073"/>
              <a:gd name="T28" fmla="*/ 2147483647 w 1131"/>
              <a:gd name="T29" fmla="*/ 2147483647 h 1073"/>
              <a:gd name="T30" fmla="*/ 2147483647 w 1131"/>
              <a:gd name="T31" fmla="*/ 2147483647 h 1073"/>
              <a:gd name="T32" fmla="*/ 2147483647 w 1131"/>
              <a:gd name="T33" fmla="*/ 2147483647 h 1073"/>
              <a:gd name="T34" fmla="*/ 2147483647 w 1131"/>
              <a:gd name="T35" fmla="*/ 2147483647 h 1073"/>
              <a:gd name="T36" fmla="*/ 2147483647 w 1131"/>
              <a:gd name="T37" fmla="*/ 2147483647 h 1073"/>
              <a:gd name="T38" fmla="*/ 2147483647 w 1131"/>
              <a:gd name="T39" fmla="*/ 2147483647 h 1073"/>
              <a:gd name="T40" fmla="*/ 2147483647 w 1131"/>
              <a:gd name="T41" fmla="*/ 2147483647 h 1073"/>
              <a:gd name="T42" fmla="*/ 2147483647 w 1131"/>
              <a:gd name="T43" fmla="*/ 2147483647 h 1073"/>
              <a:gd name="T44" fmla="*/ 2147483647 w 1131"/>
              <a:gd name="T45" fmla="*/ 2147483647 h 1073"/>
              <a:gd name="T46" fmla="*/ 2147483647 w 1131"/>
              <a:gd name="T47" fmla="*/ 2147483647 h 1073"/>
              <a:gd name="T48" fmla="*/ 2147483647 w 1131"/>
              <a:gd name="T49" fmla="*/ 2147483647 h 1073"/>
              <a:gd name="T50" fmla="*/ 2147483647 w 1131"/>
              <a:gd name="T51" fmla="*/ 2147483647 h 1073"/>
              <a:gd name="T52" fmla="*/ 2147483647 w 1131"/>
              <a:gd name="T53" fmla="*/ 2147483647 h 1073"/>
              <a:gd name="T54" fmla="*/ 2147483647 w 1131"/>
              <a:gd name="T55" fmla="*/ 2147483647 h 1073"/>
              <a:gd name="T56" fmla="*/ 2147483647 w 1131"/>
              <a:gd name="T57" fmla="*/ 2147483647 h 1073"/>
              <a:gd name="T58" fmla="*/ 2147483647 w 1131"/>
              <a:gd name="T59" fmla="*/ 2147483647 h 1073"/>
              <a:gd name="T60" fmla="*/ 2147483647 w 1131"/>
              <a:gd name="T61" fmla="*/ 2147483647 h 1073"/>
              <a:gd name="T62" fmla="*/ 2147483647 w 1131"/>
              <a:gd name="T63" fmla="*/ 2147483647 h 1073"/>
              <a:gd name="T64" fmla="*/ 2147483647 w 1131"/>
              <a:gd name="T65" fmla="*/ 2147483647 h 1073"/>
              <a:gd name="T66" fmla="*/ 2147483647 w 1131"/>
              <a:gd name="T67" fmla="*/ 2147483647 h 1073"/>
              <a:gd name="T68" fmla="*/ 2147483647 w 1131"/>
              <a:gd name="T69" fmla="*/ 2147483647 h 1073"/>
              <a:gd name="T70" fmla="*/ 2147483647 w 1131"/>
              <a:gd name="T71" fmla="*/ 2147483647 h 1073"/>
              <a:gd name="T72" fmla="*/ 2147483647 w 1131"/>
              <a:gd name="T73" fmla="*/ 2147483647 h 1073"/>
              <a:gd name="T74" fmla="*/ 2147483647 w 1131"/>
              <a:gd name="T75" fmla="*/ 2147483647 h 1073"/>
              <a:gd name="T76" fmla="*/ 2147483647 w 1131"/>
              <a:gd name="T77" fmla="*/ 2147483647 h 1073"/>
              <a:gd name="T78" fmla="*/ 2147483647 w 1131"/>
              <a:gd name="T79" fmla="*/ 2147483647 h 1073"/>
              <a:gd name="T80" fmla="*/ 2147483647 w 1131"/>
              <a:gd name="T81" fmla="*/ 2147483647 h 1073"/>
              <a:gd name="T82" fmla="*/ 2147483647 w 1131"/>
              <a:gd name="T83" fmla="*/ 2147483647 h 1073"/>
              <a:gd name="T84" fmla="*/ 2147483647 w 1131"/>
              <a:gd name="T85" fmla="*/ 2147483647 h 1073"/>
              <a:gd name="T86" fmla="*/ 2147483647 w 1131"/>
              <a:gd name="T87" fmla="*/ 2147483647 h 1073"/>
              <a:gd name="T88" fmla="*/ 2147483647 w 1131"/>
              <a:gd name="T89" fmla="*/ 2147483647 h 107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31" h="1073">
                <a:moveTo>
                  <a:pt x="1124" y="217"/>
                </a:moveTo>
                <a:cubicBezTo>
                  <a:pt x="1116" y="195"/>
                  <a:pt x="1093" y="183"/>
                  <a:pt x="1071" y="191"/>
                </a:cubicBezTo>
                <a:lnTo>
                  <a:pt x="916" y="243"/>
                </a:lnTo>
                <a:lnTo>
                  <a:pt x="821" y="233"/>
                </a:lnTo>
                <a:cubicBezTo>
                  <a:pt x="835" y="262"/>
                  <a:pt x="827" y="287"/>
                  <a:pt x="821" y="299"/>
                </a:cubicBezTo>
                <a:cubicBezTo>
                  <a:pt x="820" y="301"/>
                  <a:pt x="819" y="302"/>
                  <a:pt x="818" y="304"/>
                </a:cubicBezTo>
                <a:lnTo>
                  <a:pt x="809" y="316"/>
                </a:lnTo>
                <a:lnTo>
                  <a:pt x="916" y="327"/>
                </a:lnTo>
                <a:cubicBezTo>
                  <a:pt x="918" y="327"/>
                  <a:pt x="919" y="327"/>
                  <a:pt x="921" y="327"/>
                </a:cubicBezTo>
                <a:cubicBezTo>
                  <a:pt x="925" y="327"/>
                  <a:pt x="930" y="327"/>
                  <a:pt x="934" y="325"/>
                </a:cubicBezTo>
                <a:lnTo>
                  <a:pt x="1098" y="270"/>
                </a:lnTo>
                <a:cubicBezTo>
                  <a:pt x="1119" y="263"/>
                  <a:pt x="1131" y="239"/>
                  <a:pt x="1124" y="217"/>
                </a:cubicBezTo>
                <a:close/>
                <a:moveTo>
                  <a:pt x="275" y="301"/>
                </a:moveTo>
                <a:lnTo>
                  <a:pt x="262" y="315"/>
                </a:lnTo>
                <a:lnTo>
                  <a:pt x="199" y="262"/>
                </a:lnTo>
                <a:lnTo>
                  <a:pt x="212" y="247"/>
                </a:lnTo>
                <a:cubicBezTo>
                  <a:pt x="215" y="243"/>
                  <a:pt x="220" y="241"/>
                  <a:pt x="225" y="243"/>
                </a:cubicBezTo>
                <a:cubicBezTo>
                  <a:pt x="225" y="249"/>
                  <a:pt x="227" y="254"/>
                  <a:pt x="229" y="260"/>
                </a:cubicBezTo>
                <a:cubicBezTo>
                  <a:pt x="237" y="274"/>
                  <a:pt x="251" y="283"/>
                  <a:pt x="267" y="283"/>
                </a:cubicBezTo>
                <a:cubicBezTo>
                  <a:pt x="269" y="283"/>
                  <a:pt x="271" y="282"/>
                  <a:pt x="273" y="282"/>
                </a:cubicBezTo>
                <a:lnTo>
                  <a:pt x="274" y="283"/>
                </a:lnTo>
                <a:cubicBezTo>
                  <a:pt x="276" y="285"/>
                  <a:pt x="278" y="288"/>
                  <a:pt x="278" y="291"/>
                </a:cubicBezTo>
                <a:cubicBezTo>
                  <a:pt x="278" y="295"/>
                  <a:pt x="277" y="298"/>
                  <a:pt x="275" y="301"/>
                </a:cubicBezTo>
                <a:close/>
                <a:moveTo>
                  <a:pt x="178" y="394"/>
                </a:moveTo>
                <a:lnTo>
                  <a:pt x="135" y="358"/>
                </a:lnTo>
                <a:lnTo>
                  <a:pt x="166" y="322"/>
                </a:lnTo>
                <a:lnTo>
                  <a:pt x="208" y="358"/>
                </a:lnTo>
                <a:lnTo>
                  <a:pt x="178" y="394"/>
                </a:lnTo>
                <a:close/>
                <a:moveTo>
                  <a:pt x="816" y="577"/>
                </a:moveTo>
                <a:lnTo>
                  <a:pt x="621" y="507"/>
                </a:lnTo>
                <a:lnTo>
                  <a:pt x="613" y="504"/>
                </a:lnTo>
                <a:lnTo>
                  <a:pt x="590" y="496"/>
                </a:lnTo>
                <a:cubicBezTo>
                  <a:pt x="579" y="491"/>
                  <a:pt x="573" y="479"/>
                  <a:pt x="577" y="467"/>
                </a:cubicBezTo>
                <a:cubicBezTo>
                  <a:pt x="582" y="454"/>
                  <a:pt x="595" y="447"/>
                  <a:pt x="608" y="452"/>
                </a:cubicBezTo>
                <a:lnTo>
                  <a:pt x="649" y="466"/>
                </a:lnTo>
                <a:lnTo>
                  <a:pt x="772" y="287"/>
                </a:lnTo>
                <a:lnTo>
                  <a:pt x="746" y="275"/>
                </a:lnTo>
                <a:lnTo>
                  <a:pt x="682" y="313"/>
                </a:lnTo>
                <a:lnTo>
                  <a:pt x="693" y="193"/>
                </a:lnTo>
                <a:cubicBezTo>
                  <a:pt x="672" y="182"/>
                  <a:pt x="641" y="166"/>
                  <a:pt x="616" y="161"/>
                </a:cubicBezTo>
                <a:lnTo>
                  <a:pt x="464" y="110"/>
                </a:lnTo>
                <a:cubicBezTo>
                  <a:pt x="454" y="106"/>
                  <a:pt x="442" y="107"/>
                  <a:pt x="432" y="112"/>
                </a:cubicBezTo>
                <a:lnTo>
                  <a:pt x="248" y="203"/>
                </a:lnTo>
                <a:cubicBezTo>
                  <a:pt x="245" y="205"/>
                  <a:pt x="242" y="207"/>
                  <a:pt x="239" y="210"/>
                </a:cubicBezTo>
                <a:cubicBezTo>
                  <a:pt x="220" y="203"/>
                  <a:pt x="198" y="207"/>
                  <a:pt x="184" y="223"/>
                </a:cubicBezTo>
                <a:lnTo>
                  <a:pt x="172" y="238"/>
                </a:lnTo>
                <a:lnTo>
                  <a:pt x="154" y="224"/>
                </a:lnTo>
                <a:lnTo>
                  <a:pt x="145" y="216"/>
                </a:lnTo>
                <a:cubicBezTo>
                  <a:pt x="131" y="204"/>
                  <a:pt x="111" y="206"/>
                  <a:pt x="99" y="219"/>
                </a:cubicBezTo>
                <a:lnTo>
                  <a:pt x="12" y="322"/>
                </a:lnTo>
                <a:cubicBezTo>
                  <a:pt x="0" y="336"/>
                  <a:pt x="2" y="356"/>
                  <a:pt x="16" y="368"/>
                </a:cubicBezTo>
                <a:lnTo>
                  <a:pt x="25" y="376"/>
                </a:lnTo>
                <a:lnTo>
                  <a:pt x="178" y="506"/>
                </a:lnTo>
                <a:lnTo>
                  <a:pt x="187" y="513"/>
                </a:lnTo>
                <a:cubicBezTo>
                  <a:pt x="200" y="525"/>
                  <a:pt x="221" y="523"/>
                  <a:pt x="232" y="510"/>
                </a:cubicBezTo>
                <a:lnTo>
                  <a:pt x="320" y="407"/>
                </a:lnTo>
                <a:cubicBezTo>
                  <a:pt x="331" y="393"/>
                  <a:pt x="330" y="373"/>
                  <a:pt x="316" y="361"/>
                </a:cubicBezTo>
                <a:lnTo>
                  <a:pt x="307" y="354"/>
                </a:lnTo>
                <a:lnTo>
                  <a:pt x="290" y="339"/>
                </a:lnTo>
                <a:lnTo>
                  <a:pt x="302" y="324"/>
                </a:lnTo>
                <a:cubicBezTo>
                  <a:pt x="311" y="314"/>
                  <a:pt x="315" y="301"/>
                  <a:pt x="314" y="289"/>
                </a:cubicBezTo>
                <a:cubicBezTo>
                  <a:pt x="313" y="281"/>
                  <a:pt x="311" y="274"/>
                  <a:pt x="307" y="268"/>
                </a:cubicBezTo>
                <a:lnTo>
                  <a:pt x="454" y="195"/>
                </a:lnTo>
                <a:lnTo>
                  <a:pt x="553" y="228"/>
                </a:lnTo>
                <a:lnTo>
                  <a:pt x="454" y="473"/>
                </a:lnTo>
                <a:cubicBezTo>
                  <a:pt x="445" y="494"/>
                  <a:pt x="439" y="513"/>
                  <a:pt x="444" y="531"/>
                </a:cubicBezTo>
                <a:cubicBezTo>
                  <a:pt x="448" y="549"/>
                  <a:pt x="460" y="564"/>
                  <a:pt x="479" y="571"/>
                </a:cubicBezTo>
                <a:lnTo>
                  <a:pt x="712" y="654"/>
                </a:lnTo>
                <a:lnTo>
                  <a:pt x="574" y="845"/>
                </a:lnTo>
                <a:cubicBezTo>
                  <a:pt x="557" y="869"/>
                  <a:pt x="562" y="903"/>
                  <a:pt x="586" y="920"/>
                </a:cubicBezTo>
                <a:cubicBezTo>
                  <a:pt x="596" y="927"/>
                  <a:pt x="607" y="931"/>
                  <a:pt x="618" y="931"/>
                </a:cubicBezTo>
                <a:cubicBezTo>
                  <a:pt x="635" y="931"/>
                  <a:pt x="651" y="923"/>
                  <a:pt x="662" y="908"/>
                </a:cubicBezTo>
                <a:lnTo>
                  <a:pt x="842" y="659"/>
                </a:lnTo>
                <a:cubicBezTo>
                  <a:pt x="851" y="645"/>
                  <a:pt x="854" y="628"/>
                  <a:pt x="849" y="611"/>
                </a:cubicBezTo>
                <a:cubicBezTo>
                  <a:pt x="844" y="595"/>
                  <a:pt x="832" y="582"/>
                  <a:pt x="816" y="577"/>
                </a:cubicBezTo>
                <a:close/>
                <a:moveTo>
                  <a:pt x="416" y="578"/>
                </a:moveTo>
                <a:lnTo>
                  <a:pt x="343" y="758"/>
                </a:lnTo>
                <a:lnTo>
                  <a:pt x="108" y="980"/>
                </a:lnTo>
                <a:cubicBezTo>
                  <a:pt x="87" y="1001"/>
                  <a:pt x="86" y="1035"/>
                  <a:pt x="106" y="1056"/>
                </a:cubicBezTo>
                <a:cubicBezTo>
                  <a:pt x="117" y="1067"/>
                  <a:pt x="131" y="1073"/>
                  <a:pt x="146" y="1073"/>
                </a:cubicBezTo>
                <a:cubicBezTo>
                  <a:pt x="159" y="1073"/>
                  <a:pt x="172" y="1068"/>
                  <a:pt x="183" y="1058"/>
                </a:cubicBezTo>
                <a:lnTo>
                  <a:pt x="425" y="828"/>
                </a:lnTo>
                <a:cubicBezTo>
                  <a:pt x="431" y="823"/>
                  <a:pt x="435" y="816"/>
                  <a:pt x="438" y="809"/>
                </a:cubicBezTo>
                <a:lnTo>
                  <a:pt x="513" y="624"/>
                </a:lnTo>
                <a:cubicBezTo>
                  <a:pt x="493" y="623"/>
                  <a:pt x="476" y="620"/>
                  <a:pt x="464" y="614"/>
                </a:cubicBezTo>
                <a:cubicBezTo>
                  <a:pt x="442" y="604"/>
                  <a:pt x="426" y="591"/>
                  <a:pt x="416" y="578"/>
                </a:cubicBezTo>
                <a:close/>
                <a:moveTo>
                  <a:pt x="741" y="195"/>
                </a:moveTo>
                <a:cubicBezTo>
                  <a:pt x="789" y="220"/>
                  <a:pt x="847" y="201"/>
                  <a:pt x="871" y="154"/>
                </a:cubicBezTo>
                <a:cubicBezTo>
                  <a:pt x="895" y="107"/>
                  <a:pt x="877" y="49"/>
                  <a:pt x="830" y="24"/>
                </a:cubicBezTo>
                <a:cubicBezTo>
                  <a:pt x="782" y="0"/>
                  <a:pt x="724" y="19"/>
                  <a:pt x="700" y="66"/>
                </a:cubicBezTo>
                <a:cubicBezTo>
                  <a:pt x="676" y="113"/>
                  <a:pt x="694" y="171"/>
                  <a:pt x="741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3F5CDD-9F5D-4C45-854E-6B37426073F6}"/>
              </a:ext>
            </a:extLst>
          </p:cNvPr>
          <p:cNvSpPr txBox="1"/>
          <p:nvPr/>
        </p:nvSpPr>
        <p:spPr>
          <a:xfrm>
            <a:off x="825190" y="921834"/>
            <a:ext cx="7261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G1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Garbage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First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Garbage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Collector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。优先回收垃圾比例最高的区域。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G1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收集器将堆划分为多个区域，每次收集部分区域来减少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产生的停顿时间。</a:t>
            </a:r>
          </a:p>
        </p:txBody>
      </p:sp>
    </p:spTree>
    <p:extLst>
      <p:ext uri="{BB962C8B-B14F-4D97-AF65-F5344CB8AC3E}">
        <p14:creationId xmlns:p14="http://schemas.microsoft.com/office/powerpoint/2010/main" val="70688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102983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G1——</a:t>
            </a:r>
            <a:r>
              <a:rPr lang="zh-CN" altLang="en-US" sz="1600" dirty="0">
                <a:solidFill>
                  <a:schemeClr val="tx1"/>
                </a:solidFill>
              </a:rPr>
              <a:t>新生代</a:t>
            </a:r>
            <a:r>
              <a:rPr lang="en-US" altLang="zh-CN" sz="1600" dirty="0">
                <a:solidFill>
                  <a:schemeClr val="tx1"/>
                </a:solidFill>
              </a:rPr>
              <a:t>GC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59D3C7-8B95-E049-BB2E-1AB88772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10" y="661869"/>
            <a:ext cx="6348739" cy="43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466864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G1——</a:t>
            </a:r>
            <a:r>
              <a:rPr lang="zh-CN" altLang="en-US" sz="1600" dirty="0">
                <a:solidFill>
                  <a:schemeClr val="tx1"/>
                </a:solidFill>
              </a:rPr>
              <a:t>并发标记周期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9B7D14-FC00-2542-9827-206DF0965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036"/>
            <a:ext cx="9001125" cy="25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1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1979552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G1——</a:t>
            </a:r>
            <a:r>
              <a:rPr lang="zh-CN" altLang="en-US" sz="1600" dirty="0">
                <a:solidFill>
                  <a:schemeClr val="tx1"/>
                </a:solidFill>
              </a:rPr>
              <a:t>混合收集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C0BDAE-13CD-CC44-891F-362F0909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18" y="1079996"/>
            <a:ext cx="5614034" cy="31695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34AFEB-C749-A343-9367-88A37D616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2" y="3240236"/>
            <a:ext cx="2995577" cy="12316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CB2C15-33F8-9D4A-94DB-6C3B5190B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31" y="863972"/>
            <a:ext cx="3028388" cy="21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7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556346" y="1907346"/>
            <a:ext cx="3197834" cy="622048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JVM</a:t>
            </a:r>
            <a:r>
              <a:rPr lang="zh-CN" altLang="en-US" sz="3600" dirty="0">
                <a:solidFill>
                  <a:schemeClr val="tx1"/>
                </a:solidFill>
              </a:rPr>
              <a:t>常用参数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557">
        <p14:flip dir="r"/>
      </p:transition>
    </mc:Choice>
    <mc:Fallback xmlns="">
      <p:transition spd="slow" advTm="3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71"/>
          <p:cNvSpPr/>
          <p:nvPr/>
        </p:nvSpPr>
        <p:spPr bwMode="auto">
          <a:xfrm>
            <a:off x="1778799" y="3278372"/>
            <a:ext cx="22041" cy="29921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5" name="Freeform 272"/>
          <p:cNvSpPr/>
          <p:nvPr/>
        </p:nvSpPr>
        <p:spPr bwMode="auto">
          <a:xfrm>
            <a:off x="1808853" y="3278372"/>
            <a:ext cx="14027" cy="29921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6" name="Freeform 307"/>
          <p:cNvSpPr/>
          <p:nvPr/>
        </p:nvSpPr>
        <p:spPr bwMode="auto">
          <a:xfrm>
            <a:off x="2077356" y="2532347"/>
            <a:ext cx="82154" cy="81783"/>
          </a:xfrm>
          <a:custGeom>
            <a:avLst/>
            <a:gdLst>
              <a:gd name="T0" fmla="*/ 2147483647 w 11"/>
              <a:gd name="T1" fmla="*/ 2147483647 h 11"/>
              <a:gd name="T2" fmla="*/ 2147483647 w 11"/>
              <a:gd name="T3" fmla="*/ 2147483647 h 11"/>
              <a:gd name="T4" fmla="*/ 2147483647 w 11"/>
              <a:gd name="T5" fmla="*/ 2147483647 h 11"/>
              <a:gd name="T6" fmla="*/ 2147483647 w 11"/>
              <a:gd name="T7" fmla="*/ 2147483647 h 11"/>
              <a:gd name="T8" fmla="*/ 2147483647 w 11"/>
              <a:gd name="T9" fmla="*/ 2147483647 h 11"/>
              <a:gd name="T10" fmla="*/ 2147483647 w 11"/>
              <a:gd name="T11" fmla="*/ 2147483647 h 11"/>
              <a:gd name="T12" fmla="*/ 2147483647 w 11"/>
              <a:gd name="T13" fmla="*/ 2147483647 h 11"/>
              <a:gd name="T14" fmla="*/ 2147483647 w 11"/>
              <a:gd name="T15" fmla="*/ 2147483647 h 11"/>
              <a:gd name="T16" fmla="*/ 2147483647 w 11"/>
              <a:gd name="T17" fmla="*/ 2147483647 h 11"/>
              <a:gd name="T18" fmla="*/ 2147483647 w 11"/>
              <a:gd name="T19" fmla="*/ 2147483647 h 11"/>
              <a:gd name="T20" fmla="*/ 2147483647 w 11"/>
              <a:gd name="T21" fmla="*/ 2147483647 h 11"/>
              <a:gd name="T22" fmla="*/ 2147483647 w 11"/>
              <a:gd name="T23" fmla="*/ 2147483647 h 11"/>
              <a:gd name="T24" fmla="*/ 2147483647 w 11"/>
              <a:gd name="T25" fmla="*/ 2147483647 h 11"/>
              <a:gd name="T26" fmla="*/ 2147483647 w 11"/>
              <a:gd name="T27" fmla="*/ 2147483647 h 11"/>
              <a:gd name="T28" fmla="*/ 0 w 11"/>
              <a:gd name="T29" fmla="*/ 2147483647 h 11"/>
              <a:gd name="T30" fmla="*/ 0 w 11"/>
              <a:gd name="T31" fmla="*/ 2147483647 h 11"/>
              <a:gd name="T32" fmla="*/ 2147483647 w 11"/>
              <a:gd name="T33" fmla="*/ 2147483647 h 11"/>
              <a:gd name="T34" fmla="*/ 0 w 11"/>
              <a:gd name="T35" fmla="*/ 2147483647 h 11"/>
              <a:gd name="T36" fmla="*/ 2147483647 w 11"/>
              <a:gd name="T37" fmla="*/ 2147483647 h 11"/>
              <a:gd name="T38" fmla="*/ 2147483647 w 11"/>
              <a:gd name="T39" fmla="*/ 2147483647 h 11"/>
              <a:gd name="T40" fmla="*/ 2147483647 w 11"/>
              <a:gd name="T41" fmla="*/ 0 h 11"/>
              <a:gd name="T42" fmla="*/ 2147483647 w 11"/>
              <a:gd name="T43" fmla="*/ 0 h 11"/>
              <a:gd name="T44" fmla="*/ 2147483647 w 11"/>
              <a:gd name="T45" fmla="*/ 2147483647 h 11"/>
              <a:gd name="T46" fmla="*/ 2147483647 w 11"/>
              <a:gd name="T47" fmla="*/ 2147483647 h 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" h="11">
                <a:moveTo>
                  <a:pt x="10" y="2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3" y="1"/>
                  <a:pt x="3" y="2"/>
                </a:cubicBezTo>
                <a:cubicBezTo>
                  <a:pt x="2" y="3"/>
                  <a:pt x="3" y="4"/>
                  <a:pt x="4" y="4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2" y="5"/>
                  <a:pt x="2" y="5"/>
                </a:cubicBezTo>
                <a:cubicBezTo>
                  <a:pt x="2" y="5"/>
                  <a:pt x="1" y="6"/>
                  <a:pt x="1" y="6"/>
                </a:cubicBezTo>
                <a:cubicBezTo>
                  <a:pt x="1" y="7"/>
                  <a:pt x="1" y="7"/>
                  <a:pt x="1" y="8"/>
                </a:cubicBezTo>
                <a:cubicBezTo>
                  <a:pt x="1" y="8"/>
                  <a:pt x="2" y="9"/>
                  <a:pt x="2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7"/>
                  <a:pt x="0" y="6"/>
                </a:cubicBezTo>
                <a:cubicBezTo>
                  <a:pt x="1" y="5"/>
                  <a:pt x="1" y="5"/>
                  <a:pt x="2" y="4"/>
                </a:cubicBezTo>
                <a:cubicBezTo>
                  <a:pt x="2" y="4"/>
                  <a:pt x="1" y="3"/>
                  <a:pt x="2" y="2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1" y="2"/>
                  <a:pt x="11" y="2"/>
                  <a:pt x="11" y="2"/>
                </a:cubicBezTo>
                <a:lnTo>
                  <a:pt x="1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68720" y="287908"/>
            <a:ext cx="1647730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JVM</a:t>
            </a:r>
            <a:r>
              <a:rPr lang="zh-CN" altLang="en-US" sz="1600" dirty="0">
                <a:solidFill>
                  <a:schemeClr val="tx1"/>
                </a:solidFill>
              </a:rPr>
              <a:t>常用参数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E5AF8-CD47-FD43-9AAC-E6E4F8AC65D3}"/>
              </a:ext>
            </a:extLst>
          </p:cNvPr>
          <p:cNvSpPr txBox="1"/>
          <p:nvPr/>
        </p:nvSpPr>
        <p:spPr>
          <a:xfrm>
            <a:off x="180082" y="701598"/>
            <a:ext cx="808618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执行语法：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</a:t>
            </a:r>
            <a:r>
              <a:rPr kumimoji="1" lang="en-US" altLang="zh-CN" dirty="0">
                <a:solidFill>
                  <a:srgbClr val="0070C0"/>
                </a:solidFill>
              </a:rPr>
              <a:t>Java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[-options]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</a:t>
            </a:r>
            <a:r>
              <a:rPr kumimoji="1" lang="en-US" altLang="zh-CN" dirty="0" err="1">
                <a:solidFill>
                  <a:srgbClr val="0070C0"/>
                </a:solidFill>
              </a:rPr>
              <a:t>package+className</a:t>
            </a:r>
            <a:r>
              <a:rPr kumimoji="1" lang="en-US" altLang="zh-CN" dirty="0">
                <a:solidFill>
                  <a:srgbClr val="0070C0"/>
                </a:solidFill>
              </a:rPr>
              <a:t>]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[arg1,arg2,…,</a:t>
            </a:r>
            <a:r>
              <a:rPr kumimoji="1" lang="en-US" altLang="zh-CN" dirty="0" err="1">
                <a:solidFill>
                  <a:srgbClr val="0070C0"/>
                </a:solidFill>
              </a:rPr>
              <a:t>argN</a:t>
            </a:r>
            <a:r>
              <a:rPr kumimoji="1" lang="en-US" altLang="zh-CN" dirty="0">
                <a:solidFill>
                  <a:srgbClr val="0070C0"/>
                </a:solidFill>
              </a:rPr>
              <a:t>]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options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-Xms128m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设置初始化堆内存为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128M</a:t>
            </a:r>
            <a:endParaRPr kumimoji="1" lang="en-US" altLang="zh-CN" dirty="0"/>
          </a:p>
          <a:p>
            <a:r>
              <a:rPr kumimoji="1" lang="en-US" altLang="zh-CN" dirty="0"/>
              <a:t>	-Xmx512m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设置最大堆内存为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512M</a:t>
            </a: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en-US" altLang="zh-CN" dirty="0"/>
              <a:t>-Xmn160m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设置新生代大小为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-Xmn160M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（堆空间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1/4~1/3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-Xss128m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设置最大栈内存为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128M</a:t>
            </a: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XX:SurvivorRatio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设置新生代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eden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区与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from/to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空间的比例关系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</a:t>
            </a:r>
            <a:r>
              <a:rPr kumimoji="1" lang="en-US" altLang="zh-CN" dirty="0" err="1"/>
              <a:t>XX:PermSize</a:t>
            </a:r>
            <a:r>
              <a:rPr kumimoji="1" lang="en-US" altLang="zh-CN" dirty="0"/>
              <a:t>=64M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设置初始永久区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64M</a:t>
            </a:r>
            <a:endParaRPr kumimoji="1" lang="en-US" altLang="zh-CN" dirty="0"/>
          </a:p>
          <a:p>
            <a:r>
              <a:rPr kumimoji="1" lang="en-US" altLang="zh-CN" dirty="0"/>
              <a:t>	-</a:t>
            </a:r>
            <a:r>
              <a:rPr kumimoji="1" lang="en-US" altLang="zh-CN" dirty="0" err="1"/>
              <a:t>XX:MaxPermSize</a:t>
            </a:r>
            <a:r>
              <a:rPr kumimoji="1" lang="en-US" altLang="zh-CN" dirty="0"/>
              <a:t>=128M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设置最大永久区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128M</a:t>
            </a:r>
          </a:p>
          <a:p>
            <a:r>
              <a:rPr kumimoji="1" lang="en-US" altLang="zh-CN" dirty="0"/>
              <a:t>	-</a:t>
            </a:r>
            <a:r>
              <a:rPr kumimoji="1" lang="en-US" altLang="zh-CN" dirty="0" err="1"/>
              <a:t>XX:MaxMetaspaceSize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设置元数据区大小（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JDK1.8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取代永久区）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en-US" altLang="zh-CN" dirty="0"/>
              <a:t>-XX:+</a:t>
            </a:r>
            <a:r>
              <a:rPr kumimoji="1" lang="en-US" altLang="zh-CN" dirty="0" err="1"/>
              <a:t>DoEscapeAnalysis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启用逃逸分析（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Server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模式）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-XX:+</a:t>
            </a:r>
            <a:r>
              <a:rPr kumimoji="1" lang="en-US" altLang="zh-CN" dirty="0" err="1"/>
              <a:t>EliminateAllocations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开启标量替换（默认开启）</a:t>
            </a:r>
            <a:endParaRPr kumimoji="1" lang="en-US" altLang="zh-CN" dirty="0"/>
          </a:p>
          <a:p>
            <a:r>
              <a:rPr kumimoji="1" lang="en-US" altLang="zh-CN" dirty="0"/>
              <a:t>	-XX:+</a:t>
            </a:r>
            <a:r>
              <a:rPr kumimoji="1" lang="en-US" altLang="zh-CN" dirty="0" err="1"/>
              <a:t>TraceClassLoading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跟踪类的加载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-XX:+</a:t>
            </a:r>
            <a:r>
              <a:rPr kumimoji="1" lang="en-US" altLang="zh-CN" dirty="0" err="1"/>
              <a:t>TraceClassUnloading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跟踪类的卸载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" altLang="zh-CN" dirty="0"/>
              <a:t>	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Xloggc:gc.log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日志信息打印到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gc.log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文件中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8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71"/>
          <p:cNvSpPr/>
          <p:nvPr/>
        </p:nvSpPr>
        <p:spPr bwMode="auto">
          <a:xfrm>
            <a:off x="1778799" y="3278372"/>
            <a:ext cx="22041" cy="29921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5" name="Freeform 272"/>
          <p:cNvSpPr/>
          <p:nvPr/>
        </p:nvSpPr>
        <p:spPr bwMode="auto">
          <a:xfrm>
            <a:off x="1808853" y="3278372"/>
            <a:ext cx="14027" cy="29921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6" name="Freeform 307"/>
          <p:cNvSpPr/>
          <p:nvPr/>
        </p:nvSpPr>
        <p:spPr bwMode="auto">
          <a:xfrm>
            <a:off x="2077356" y="2532347"/>
            <a:ext cx="82154" cy="81783"/>
          </a:xfrm>
          <a:custGeom>
            <a:avLst/>
            <a:gdLst>
              <a:gd name="T0" fmla="*/ 2147483647 w 11"/>
              <a:gd name="T1" fmla="*/ 2147483647 h 11"/>
              <a:gd name="T2" fmla="*/ 2147483647 w 11"/>
              <a:gd name="T3" fmla="*/ 2147483647 h 11"/>
              <a:gd name="T4" fmla="*/ 2147483647 w 11"/>
              <a:gd name="T5" fmla="*/ 2147483647 h 11"/>
              <a:gd name="T6" fmla="*/ 2147483647 w 11"/>
              <a:gd name="T7" fmla="*/ 2147483647 h 11"/>
              <a:gd name="T8" fmla="*/ 2147483647 w 11"/>
              <a:gd name="T9" fmla="*/ 2147483647 h 11"/>
              <a:gd name="T10" fmla="*/ 2147483647 w 11"/>
              <a:gd name="T11" fmla="*/ 2147483647 h 11"/>
              <a:gd name="T12" fmla="*/ 2147483647 w 11"/>
              <a:gd name="T13" fmla="*/ 2147483647 h 11"/>
              <a:gd name="T14" fmla="*/ 2147483647 w 11"/>
              <a:gd name="T15" fmla="*/ 2147483647 h 11"/>
              <a:gd name="T16" fmla="*/ 2147483647 w 11"/>
              <a:gd name="T17" fmla="*/ 2147483647 h 11"/>
              <a:gd name="T18" fmla="*/ 2147483647 w 11"/>
              <a:gd name="T19" fmla="*/ 2147483647 h 11"/>
              <a:gd name="T20" fmla="*/ 2147483647 w 11"/>
              <a:gd name="T21" fmla="*/ 2147483647 h 11"/>
              <a:gd name="T22" fmla="*/ 2147483647 w 11"/>
              <a:gd name="T23" fmla="*/ 2147483647 h 11"/>
              <a:gd name="T24" fmla="*/ 2147483647 w 11"/>
              <a:gd name="T25" fmla="*/ 2147483647 h 11"/>
              <a:gd name="T26" fmla="*/ 2147483647 w 11"/>
              <a:gd name="T27" fmla="*/ 2147483647 h 11"/>
              <a:gd name="T28" fmla="*/ 0 w 11"/>
              <a:gd name="T29" fmla="*/ 2147483647 h 11"/>
              <a:gd name="T30" fmla="*/ 0 w 11"/>
              <a:gd name="T31" fmla="*/ 2147483647 h 11"/>
              <a:gd name="T32" fmla="*/ 2147483647 w 11"/>
              <a:gd name="T33" fmla="*/ 2147483647 h 11"/>
              <a:gd name="T34" fmla="*/ 0 w 11"/>
              <a:gd name="T35" fmla="*/ 2147483647 h 11"/>
              <a:gd name="T36" fmla="*/ 2147483647 w 11"/>
              <a:gd name="T37" fmla="*/ 2147483647 h 11"/>
              <a:gd name="T38" fmla="*/ 2147483647 w 11"/>
              <a:gd name="T39" fmla="*/ 2147483647 h 11"/>
              <a:gd name="T40" fmla="*/ 2147483647 w 11"/>
              <a:gd name="T41" fmla="*/ 0 h 11"/>
              <a:gd name="T42" fmla="*/ 2147483647 w 11"/>
              <a:gd name="T43" fmla="*/ 0 h 11"/>
              <a:gd name="T44" fmla="*/ 2147483647 w 11"/>
              <a:gd name="T45" fmla="*/ 2147483647 h 11"/>
              <a:gd name="T46" fmla="*/ 2147483647 w 11"/>
              <a:gd name="T47" fmla="*/ 2147483647 h 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" h="11">
                <a:moveTo>
                  <a:pt x="10" y="2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3" y="1"/>
                  <a:pt x="3" y="2"/>
                </a:cubicBezTo>
                <a:cubicBezTo>
                  <a:pt x="2" y="3"/>
                  <a:pt x="3" y="4"/>
                  <a:pt x="4" y="4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2" y="5"/>
                  <a:pt x="2" y="5"/>
                </a:cubicBezTo>
                <a:cubicBezTo>
                  <a:pt x="2" y="5"/>
                  <a:pt x="1" y="6"/>
                  <a:pt x="1" y="6"/>
                </a:cubicBezTo>
                <a:cubicBezTo>
                  <a:pt x="1" y="7"/>
                  <a:pt x="1" y="7"/>
                  <a:pt x="1" y="8"/>
                </a:cubicBezTo>
                <a:cubicBezTo>
                  <a:pt x="1" y="8"/>
                  <a:pt x="2" y="9"/>
                  <a:pt x="2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7"/>
                  <a:pt x="0" y="6"/>
                </a:cubicBezTo>
                <a:cubicBezTo>
                  <a:pt x="1" y="5"/>
                  <a:pt x="1" y="5"/>
                  <a:pt x="2" y="4"/>
                </a:cubicBezTo>
                <a:cubicBezTo>
                  <a:pt x="2" y="4"/>
                  <a:pt x="1" y="3"/>
                  <a:pt x="2" y="2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1" y="2"/>
                  <a:pt x="11" y="2"/>
                  <a:pt x="11" y="2"/>
                </a:cubicBezTo>
                <a:lnTo>
                  <a:pt x="1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68720" y="287908"/>
            <a:ext cx="1647730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JVM</a:t>
            </a:r>
            <a:r>
              <a:rPr lang="zh-CN" altLang="en-US" sz="1600" dirty="0">
                <a:solidFill>
                  <a:schemeClr val="tx1"/>
                </a:solidFill>
              </a:rPr>
              <a:t>常用参数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E5AF8-CD47-FD43-9AAC-E6E4F8AC65D3}"/>
              </a:ext>
            </a:extLst>
          </p:cNvPr>
          <p:cNvSpPr txBox="1"/>
          <p:nvPr/>
        </p:nvSpPr>
        <p:spPr>
          <a:xfrm>
            <a:off x="180082" y="647948"/>
            <a:ext cx="779123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options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kumimoji="1" lang="en" altLang="zh-CN" dirty="0"/>
          </a:p>
          <a:p>
            <a:r>
              <a:rPr kumimoji="1" lang="en" altLang="zh-CN" dirty="0"/>
              <a:t>	-XX:+</a:t>
            </a:r>
            <a:r>
              <a:rPr kumimoji="1" lang="en" altLang="zh-CN" dirty="0" err="1"/>
              <a:t>PrintGC</a:t>
            </a:r>
            <a:r>
              <a:rPr kumimoji="1" lang="en" altLang="zh-CN" dirty="0"/>
              <a:t>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打印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日志</a:t>
            </a:r>
            <a:endParaRPr kumimoji="1" lang="en" altLang="zh-CN" dirty="0"/>
          </a:p>
          <a:p>
            <a:r>
              <a:rPr kumimoji="1" lang="en" altLang="zh-CN" dirty="0"/>
              <a:t>	-XX:+</a:t>
            </a:r>
            <a:r>
              <a:rPr kumimoji="1" lang="en" altLang="zh-CN" dirty="0" err="1"/>
              <a:t>PrintGCDetails</a:t>
            </a:r>
            <a:r>
              <a:rPr kumimoji="1" lang="en" altLang="zh-CN" dirty="0"/>
              <a:t>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打印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详细日志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-XX:+</a:t>
            </a:r>
            <a:r>
              <a:rPr kumimoji="1" lang="en-US" altLang="zh-CN" dirty="0" err="1"/>
              <a:t>PrintGCTimeStamps</a:t>
            </a:r>
            <a:r>
              <a:rPr kumimoji="1" lang="en-US" altLang="zh-CN" dirty="0"/>
              <a:t>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输出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发生的时间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en-US" altLang="zh-CN" dirty="0"/>
              <a:t>-XX:+</a:t>
            </a:r>
            <a:r>
              <a:rPr kumimoji="1" lang="en-US" altLang="zh-CN" dirty="0" err="1"/>
              <a:t>PrintGCApplicationStoppedTime</a:t>
            </a:r>
            <a:r>
              <a:rPr kumimoji="1" lang="en-US" altLang="zh-CN" dirty="0"/>
              <a:t>		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产生停顿的时间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en-US" altLang="zh-CN" dirty="0"/>
              <a:t>-XX:+PrintGCApplicationConcurrentTime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应用执行的时间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" altLang="zh-CN" dirty="0"/>
              <a:t>	-XX:+</a:t>
            </a:r>
            <a:r>
              <a:rPr kumimoji="1" lang="en" altLang="zh-CN" dirty="0" err="1"/>
              <a:t>PrintHeapAtGC</a:t>
            </a:r>
            <a:r>
              <a:rPr kumimoji="1" lang="en" altLang="zh-CN" dirty="0"/>
              <a:t>			</a:t>
            </a:r>
            <a:r>
              <a:rPr kumimoji="1" lang="zh-CN" altLang="e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发生前后，打印堆栈日志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" altLang="zh-CN" dirty="0"/>
              <a:t>	-XX:+</a:t>
            </a:r>
            <a:r>
              <a:rPr kumimoji="1" lang="en" altLang="zh-CN" dirty="0" err="1"/>
              <a:t>PrintReferenceGC</a:t>
            </a:r>
            <a:r>
              <a:rPr kumimoji="1" lang="en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</a:t>
            </a:r>
            <a:r>
              <a:rPr kumimoji="1" lang="zh-CN" altLang="e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打印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对象引用信息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-XX:+</a:t>
            </a:r>
            <a:r>
              <a:rPr kumimoji="1" lang="en-US" altLang="zh-CN" dirty="0" err="1"/>
              <a:t>PrintVMOptions</a:t>
            </a:r>
            <a:r>
              <a:rPr kumimoji="1" lang="en-US" altLang="zh-CN" dirty="0"/>
              <a:t>			</a:t>
            </a:r>
            <a:r>
              <a:rPr kumimoji="1" lang="zh-CN" altLang="e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打印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虚拟机参数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-XX:+</a:t>
            </a:r>
            <a:r>
              <a:rPr kumimoji="1" lang="en-US" altLang="zh-CN" dirty="0" err="1"/>
              <a:t>PrintCommandLineFlags</a:t>
            </a:r>
            <a:r>
              <a:rPr kumimoji="1" lang="en-US" altLang="zh-CN" dirty="0"/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打印虚拟机显式和隐式参数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en-US" altLang="zh-CN" dirty="0"/>
              <a:t>-XX:+</a:t>
            </a:r>
            <a:r>
              <a:rPr kumimoji="1" lang="en-US" altLang="zh-CN" dirty="0" err="1"/>
              <a:t>PrintFlagsFinal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打印所有系统参数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-XX:+</a:t>
            </a:r>
            <a:r>
              <a:rPr kumimoji="1" lang="en-US" altLang="zh-CN" dirty="0" err="1"/>
              <a:t>PrintTLAB</a:t>
            </a:r>
            <a:r>
              <a:rPr kumimoji="1" lang="en-US" altLang="zh-CN" dirty="0"/>
              <a:t>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打印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TLAB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相关分配信息</a:t>
            </a:r>
            <a:endParaRPr kumimoji="1" lang="en-US" altLang="zh-CN" dirty="0"/>
          </a:p>
          <a:p>
            <a:r>
              <a:rPr kumimoji="1" lang="en-US" altLang="zh-CN" dirty="0"/>
              <a:t>	-XX:+</a:t>
            </a:r>
            <a:r>
              <a:rPr kumimoji="1" lang="en-US" altLang="zh-CN" dirty="0" err="1"/>
              <a:t>UseTLAB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打开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TLAB</a:t>
            </a: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XX:TLABSize</a:t>
            </a:r>
            <a:r>
              <a:rPr kumimoji="1" lang="en-US" altLang="zh-CN" dirty="0"/>
              <a:t>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TLAB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大小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-XX:+</a:t>
            </a:r>
            <a:r>
              <a:rPr kumimoji="1" lang="en-US" altLang="zh-CN" dirty="0" err="1"/>
              <a:t>ResizeTLAB</a:t>
            </a:r>
            <a:r>
              <a:rPr kumimoji="1" lang="en-US" altLang="zh-CN" dirty="0"/>
              <a:t>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自动调整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TLAB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大小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en-US" altLang="zh-CN" dirty="0"/>
              <a:t>-XX:+</a:t>
            </a:r>
            <a:r>
              <a:rPr kumimoji="1" lang="en-US" altLang="zh-CN" dirty="0" err="1"/>
              <a:t>DisableExplicitGC</a:t>
            </a:r>
            <a:r>
              <a:rPr kumimoji="1" lang="en-US" altLang="zh-CN" dirty="0"/>
              <a:t>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禁用显示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 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System.gc()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en-US" altLang="zh-CN" dirty="0"/>
              <a:t>-XX:+</a:t>
            </a:r>
            <a:r>
              <a:rPr kumimoji="1" lang="en-US" altLang="zh-CN" dirty="0" err="1"/>
              <a:t>ExplicitGCInvokesConcurrent</a:t>
            </a:r>
            <a:r>
              <a:rPr kumimoji="1" lang="en-US" altLang="zh-CN" dirty="0"/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使用并发方式处理显式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</a:p>
        </p:txBody>
      </p:sp>
    </p:spTree>
    <p:extLst>
      <p:ext uri="{BB962C8B-B14F-4D97-AF65-F5344CB8AC3E}">
        <p14:creationId xmlns:p14="http://schemas.microsoft.com/office/powerpoint/2010/main" val="281922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556346" y="1907346"/>
            <a:ext cx="3214370" cy="62103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sz="3600" dirty="0" err="1">
                <a:solidFill>
                  <a:schemeClr val="tx1"/>
                </a:solidFill>
              </a:rPr>
              <a:t>JVM</a:t>
            </a:r>
            <a:r>
              <a:rPr lang="zh-CN" altLang="en-US" sz="3600" dirty="0" err="1">
                <a:solidFill>
                  <a:schemeClr val="tx1"/>
                </a:solidFill>
              </a:rPr>
              <a:t>监控优化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557">
        <p14:flip dir="r"/>
      </p:transition>
    </mc:Choice>
    <mc:Fallback xmlns="">
      <p:transition spd="slow" advTm="3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7">
            <a:extLst>
              <a:ext uri="{FF2B5EF4-FFF2-40B4-BE49-F238E27FC236}">
                <a16:creationId xmlns:a16="http://schemas.microsoft.com/office/drawing/2014/main" id="{BEEE5041-A660-F143-A9AC-7DF442D00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64" y="1268348"/>
            <a:ext cx="4048314" cy="89176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60A9F0-FD80-C04B-9F17-C8567CF3EA2C}"/>
              </a:ext>
            </a:extLst>
          </p:cNvPr>
          <p:cNvGrpSpPr/>
          <p:nvPr/>
        </p:nvGrpSpPr>
        <p:grpSpPr>
          <a:xfrm>
            <a:off x="1409723" y="1103990"/>
            <a:ext cx="2421396" cy="339521"/>
            <a:chOff x="1080344" y="1024638"/>
            <a:chExt cx="2421396" cy="339521"/>
          </a:xfrm>
        </p:grpSpPr>
        <p:sp>
          <p:nvSpPr>
            <p:cNvPr id="7" name="圆角矩形 11">
              <a:extLst>
                <a:ext uri="{FF2B5EF4-FFF2-40B4-BE49-F238E27FC236}">
                  <a16:creationId xmlns:a16="http://schemas.microsoft.com/office/drawing/2014/main" id="{281AD115-2391-3A43-8DC9-BF11A26D4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344" y="1024638"/>
              <a:ext cx="2421396" cy="339521"/>
            </a:xfrm>
            <a:prstGeom prst="roundRect">
              <a:avLst>
                <a:gd name="adj" fmla="val 16667"/>
              </a:avLst>
            </a:prstGeom>
            <a:solidFill>
              <a:srgbClr val="2259AA"/>
            </a:solidFill>
            <a:ln>
              <a:noFill/>
            </a:ln>
          </p:spPr>
          <p:txBody>
            <a:bodyPr lIns="67391" tIns="33696" rIns="67391" bIns="33696" anchor="ctr"/>
            <a:lstStyle/>
            <a:p>
              <a:pPr algn="ctr">
                <a:buFont typeface="Arial" panose="020B060402020209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19976ADB-6CD7-EC47-82C8-D7CBCC9B8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459" y="1060807"/>
              <a:ext cx="2065102" cy="251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391" tIns="33696" rIns="67391" bIns="33696">
              <a:spAutoFit/>
            </a:bodyPr>
            <a:lstStyle>
              <a:lvl1pPr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90204" pitchFamily="34" charset="0"/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itchFamily="34" charset="-122"/>
                  <a:sym typeface="Arial" panose="020B0604020202090204" pitchFamily="34" charset="0"/>
                </a:rPr>
                <a:t>Linux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9" name="圆角矩形 8">
            <a:extLst>
              <a:ext uri="{FF2B5EF4-FFF2-40B4-BE49-F238E27FC236}">
                <a16:creationId xmlns:a16="http://schemas.microsoft.com/office/drawing/2014/main" id="{194FE7A7-73C2-AD4C-A6EF-B6FF23E04B98}"/>
              </a:ext>
            </a:extLst>
          </p:cNvPr>
          <p:cNvSpPr/>
          <p:nvPr/>
        </p:nvSpPr>
        <p:spPr>
          <a:xfrm>
            <a:off x="756308" y="1607869"/>
            <a:ext cx="648072" cy="360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top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527E843-F45C-9C40-B07F-115E622F483F}"/>
              </a:ext>
            </a:extLst>
          </p:cNvPr>
          <p:cNvSpPr/>
          <p:nvPr/>
        </p:nvSpPr>
        <p:spPr>
          <a:xfrm>
            <a:off x="1564423" y="1598152"/>
            <a:ext cx="864096" cy="3697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vmstat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976A929-533C-5143-AA57-2A27F8BA4F30}"/>
              </a:ext>
            </a:extLst>
          </p:cNvPr>
          <p:cNvSpPr/>
          <p:nvPr/>
        </p:nvSpPr>
        <p:spPr>
          <a:xfrm>
            <a:off x="2588562" y="1607710"/>
            <a:ext cx="864096" cy="3697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iostat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B1CA9917-D234-EF4E-8F89-A411272A3FA1}"/>
              </a:ext>
            </a:extLst>
          </p:cNvPr>
          <p:cNvSpPr/>
          <p:nvPr/>
        </p:nvSpPr>
        <p:spPr>
          <a:xfrm>
            <a:off x="3612701" y="1598152"/>
            <a:ext cx="864096" cy="3697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pidstat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圆角矩形 7">
            <a:extLst>
              <a:ext uri="{FF2B5EF4-FFF2-40B4-BE49-F238E27FC236}">
                <a16:creationId xmlns:a16="http://schemas.microsoft.com/office/drawing/2014/main" id="{C57EC2B3-A29B-BC45-A261-D8B892835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30" y="2492484"/>
            <a:ext cx="3744416" cy="1251808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F84D6F8-9A1B-434E-94B8-529DAFDE856F}"/>
              </a:ext>
            </a:extLst>
          </p:cNvPr>
          <p:cNvGrpSpPr/>
          <p:nvPr/>
        </p:nvGrpSpPr>
        <p:grpSpPr>
          <a:xfrm>
            <a:off x="1215070" y="2328126"/>
            <a:ext cx="2421396" cy="339521"/>
            <a:chOff x="1080344" y="1024638"/>
            <a:chExt cx="2421396" cy="339521"/>
          </a:xfrm>
        </p:grpSpPr>
        <p:sp>
          <p:nvSpPr>
            <p:cNvPr id="19" name="圆角矩形 11">
              <a:extLst>
                <a:ext uri="{FF2B5EF4-FFF2-40B4-BE49-F238E27FC236}">
                  <a16:creationId xmlns:a16="http://schemas.microsoft.com/office/drawing/2014/main" id="{BB8B7352-E294-C64D-AB26-8090DB31A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344" y="1024638"/>
              <a:ext cx="2421396" cy="339521"/>
            </a:xfrm>
            <a:prstGeom prst="roundRect">
              <a:avLst>
                <a:gd name="adj" fmla="val 16667"/>
              </a:avLst>
            </a:prstGeom>
            <a:solidFill>
              <a:srgbClr val="2259AA"/>
            </a:solidFill>
            <a:ln>
              <a:noFill/>
            </a:ln>
          </p:spPr>
          <p:txBody>
            <a:bodyPr lIns="67391" tIns="33696" rIns="67391" bIns="33696" anchor="ctr"/>
            <a:lstStyle/>
            <a:p>
              <a:pPr algn="ctr">
                <a:buFont typeface="Arial" panose="020B0604020202090204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文本框 12">
              <a:extLst>
                <a:ext uri="{FF2B5EF4-FFF2-40B4-BE49-F238E27FC236}">
                  <a16:creationId xmlns:a16="http://schemas.microsoft.com/office/drawing/2014/main" id="{4D185009-D27A-E94E-B060-6A4682C755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1459" y="1060807"/>
              <a:ext cx="2065102" cy="251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391" tIns="33696" rIns="67391" bIns="33696">
              <a:spAutoFit/>
            </a:bodyPr>
            <a:lstStyle>
              <a:lvl1pPr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Arial" panose="020B0604020202090204" pitchFamily="34" charset="0"/>
                <a:buNone/>
              </a:pPr>
              <a:r>
                <a:rPr lang="en-US" altLang="zh-CN" sz="1200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itchFamily="34" charset="-122"/>
                  <a:sym typeface="Arial" panose="020B0604020202090204" pitchFamily="34" charset="0"/>
                </a:rPr>
                <a:t>JDK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56C0D33-3D1D-1944-BA4B-B7A3282062A6}"/>
              </a:ext>
            </a:extLst>
          </p:cNvPr>
          <p:cNvSpPr/>
          <p:nvPr/>
        </p:nvSpPr>
        <p:spPr>
          <a:xfrm>
            <a:off x="772174" y="2832005"/>
            <a:ext cx="648072" cy="360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jps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A445CFE-07BD-5F49-835F-7A590971D001}"/>
              </a:ext>
            </a:extLst>
          </p:cNvPr>
          <p:cNvSpPr/>
          <p:nvPr/>
        </p:nvSpPr>
        <p:spPr>
          <a:xfrm>
            <a:off x="1476226" y="2822288"/>
            <a:ext cx="599990" cy="3697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jstat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68ACE1A-BF54-2C46-BF1A-3589CDA6DA6C}"/>
              </a:ext>
            </a:extLst>
          </p:cNvPr>
          <p:cNvSpPr/>
          <p:nvPr/>
        </p:nvSpPr>
        <p:spPr>
          <a:xfrm>
            <a:off x="2124298" y="2831846"/>
            <a:ext cx="599990" cy="3601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jinfo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55401B1-716E-5C4E-92D7-246F29DB018A}"/>
              </a:ext>
            </a:extLst>
          </p:cNvPr>
          <p:cNvSpPr/>
          <p:nvPr/>
        </p:nvSpPr>
        <p:spPr>
          <a:xfrm>
            <a:off x="2772370" y="2822288"/>
            <a:ext cx="655971" cy="3697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jmap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83AED17-525A-C94C-98ED-F1D410A8A913}"/>
              </a:ext>
            </a:extLst>
          </p:cNvPr>
          <p:cNvSpPr/>
          <p:nvPr/>
        </p:nvSpPr>
        <p:spPr>
          <a:xfrm>
            <a:off x="756146" y="3312244"/>
            <a:ext cx="648072" cy="360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jhat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1AF8918-80ED-3B4F-AC42-AF85BEE384EB}"/>
              </a:ext>
            </a:extLst>
          </p:cNvPr>
          <p:cNvSpPr/>
          <p:nvPr/>
        </p:nvSpPr>
        <p:spPr>
          <a:xfrm>
            <a:off x="1476226" y="3312245"/>
            <a:ext cx="720080" cy="360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jstack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7822DAC-9C03-E94E-8A7F-2D27B319717E}"/>
              </a:ext>
            </a:extLst>
          </p:cNvPr>
          <p:cNvSpPr/>
          <p:nvPr/>
        </p:nvSpPr>
        <p:spPr>
          <a:xfrm>
            <a:off x="2268314" y="3302527"/>
            <a:ext cx="720080" cy="3697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jstatd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1D2DA9CF-8CBE-1E43-8DF1-0D0D9694397F}"/>
              </a:ext>
            </a:extLst>
          </p:cNvPr>
          <p:cNvSpPr/>
          <p:nvPr/>
        </p:nvSpPr>
        <p:spPr>
          <a:xfrm>
            <a:off x="3060402" y="3312245"/>
            <a:ext cx="648072" cy="360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jcmd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E8EDADE-7C16-124C-8929-405C3F2AEC55}"/>
              </a:ext>
            </a:extLst>
          </p:cNvPr>
          <p:cNvSpPr/>
          <p:nvPr/>
        </p:nvSpPr>
        <p:spPr>
          <a:xfrm>
            <a:off x="3492450" y="2820639"/>
            <a:ext cx="695924" cy="3714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hprof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圆角矩形 7">
            <a:extLst>
              <a:ext uri="{FF2B5EF4-FFF2-40B4-BE49-F238E27FC236}">
                <a16:creationId xmlns:a16="http://schemas.microsoft.com/office/drawing/2014/main" id="{8F64E65B-0FA6-FC41-8AD6-B09F5FFA0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8752" y="1256390"/>
            <a:ext cx="2856394" cy="2487902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圆角矩形 11">
            <a:extLst>
              <a:ext uri="{FF2B5EF4-FFF2-40B4-BE49-F238E27FC236}">
                <a16:creationId xmlns:a16="http://schemas.microsoft.com/office/drawing/2014/main" id="{8056DC9D-E9F7-E749-BEE4-64715FD38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405" y="1122798"/>
            <a:ext cx="2421396" cy="339521"/>
          </a:xfrm>
          <a:prstGeom prst="roundRect">
            <a:avLst>
              <a:gd name="adj" fmla="val 16667"/>
            </a:avLst>
          </a:prstGeom>
          <a:solidFill>
            <a:srgbClr val="2259AA"/>
          </a:solidFill>
          <a:ln>
            <a:noFill/>
          </a:ln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文本框 12">
            <a:extLst>
              <a:ext uri="{FF2B5EF4-FFF2-40B4-BE49-F238E27FC236}">
                <a16:creationId xmlns:a16="http://schemas.microsoft.com/office/drawing/2014/main" id="{E0DC8CEB-5D1D-0646-A928-B1F0ED5D3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346" y="1178063"/>
            <a:ext cx="2065102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sym typeface="Arial" panose="020B0604020202090204" pitchFamily="34" charset="0"/>
              </a:rPr>
              <a:t>工具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8353F8F4-C9FA-9A40-A18D-0C2A40BC7F65}"/>
              </a:ext>
            </a:extLst>
          </p:cNvPr>
          <p:cNvSpPr/>
          <p:nvPr/>
        </p:nvSpPr>
        <p:spPr>
          <a:xfrm>
            <a:off x="5828760" y="2314036"/>
            <a:ext cx="1204009" cy="4221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Visual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VM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23F22B5-723A-FD48-A832-9B543A69EB8C}"/>
              </a:ext>
            </a:extLst>
          </p:cNvPr>
          <p:cNvSpPr/>
          <p:nvPr/>
        </p:nvSpPr>
        <p:spPr>
          <a:xfrm>
            <a:off x="5828760" y="1720827"/>
            <a:ext cx="1204009" cy="4392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JConsole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E52E695D-EFA7-6F4A-AEFE-E938D5D2FEEE}"/>
              </a:ext>
            </a:extLst>
          </p:cNvPr>
          <p:cNvSpPr/>
          <p:nvPr/>
        </p:nvSpPr>
        <p:spPr>
          <a:xfrm>
            <a:off x="5651231" y="2890100"/>
            <a:ext cx="1585635" cy="4221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MissionControl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E5020C-5F6A-B147-9D02-AC012860B3A7}"/>
              </a:ext>
            </a:extLst>
          </p:cNvPr>
          <p:cNvSpPr txBox="1"/>
          <p:nvPr/>
        </p:nvSpPr>
        <p:spPr>
          <a:xfrm>
            <a:off x="348486" y="3599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性能监控工具</a:t>
            </a:r>
          </a:p>
        </p:txBody>
      </p:sp>
    </p:spTree>
    <p:extLst>
      <p:ext uri="{BB962C8B-B14F-4D97-AF65-F5344CB8AC3E}">
        <p14:creationId xmlns:p14="http://schemas.microsoft.com/office/powerpoint/2010/main" val="399116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71"/>
          <p:cNvSpPr/>
          <p:nvPr/>
        </p:nvSpPr>
        <p:spPr bwMode="auto">
          <a:xfrm>
            <a:off x="1778799" y="3278372"/>
            <a:ext cx="22041" cy="29921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5" name="Freeform 272"/>
          <p:cNvSpPr/>
          <p:nvPr/>
        </p:nvSpPr>
        <p:spPr bwMode="auto">
          <a:xfrm>
            <a:off x="1808853" y="3278372"/>
            <a:ext cx="14027" cy="29921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6" name="Freeform 307"/>
          <p:cNvSpPr/>
          <p:nvPr/>
        </p:nvSpPr>
        <p:spPr bwMode="auto">
          <a:xfrm>
            <a:off x="2077356" y="2532347"/>
            <a:ext cx="82154" cy="81783"/>
          </a:xfrm>
          <a:custGeom>
            <a:avLst/>
            <a:gdLst>
              <a:gd name="T0" fmla="*/ 2147483647 w 11"/>
              <a:gd name="T1" fmla="*/ 2147483647 h 11"/>
              <a:gd name="T2" fmla="*/ 2147483647 w 11"/>
              <a:gd name="T3" fmla="*/ 2147483647 h 11"/>
              <a:gd name="T4" fmla="*/ 2147483647 w 11"/>
              <a:gd name="T5" fmla="*/ 2147483647 h 11"/>
              <a:gd name="T6" fmla="*/ 2147483647 w 11"/>
              <a:gd name="T7" fmla="*/ 2147483647 h 11"/>
              <a:gd name="T8" fmla="*/ 2147483647 w 11"/>
              <a:gd name="T9" fmla="*/ 2147483647 h 11"/>
              <a:gd name="T10" fmla="*/ 2147483647 w 11"/>
              <a:gd name="T11" fmla="*/ 2147483647 h 11"/>
              <a:gd name="T12" fmla="*/ 2147483647 w 11"/>
              <a:gd name="T13" fmla="*/ 2147483647 h 11"/>
              <a:gd name="T14" fmla="*/ 2147483647 w 11"/>
              <a:gd name="T15" fmla="*/ 2147483647 h 11"/>
              <a:gd name="T16" fmla="*/ 2147483647 w 11"/>
              <a:gd name="T17" fmla="*/ 2147483647 h 11"/>
              <a:gd name="T18" fmla="*/ 2147483647 w 11"/>
              <a:gd name="T19" fmla="*/ 2147483647 h 11"/>
              <a:gd name="T20" fmla="*/ 2147483647 w 11"/>
              <a:gd name="T21" fmla="*/ 2147483647 h 11"/>
              <a:gd name="T22" fmla="*/ 2147483647 w 11"/>
              <a:gd name="T23" fmla="*/ 2147483647 h 11"/>
              <a:gd name="T24" fmla="*/ 2147483647 w 11"/>
              <a:gd name="T25" fmla="*/ 2147483647 h 11"/>
              <a:gd name="T26" fmla="*/ 2147483647 w 11"/>
              <a:gd name="T27" fmla="*/ 2147483647 h 11"/>
              <a:gd name="T28" fmla="*/ 0 w 11"/>
              <a:gd name="T29" fmla="*/ 2147483647 h 11"/>
              <a:gd name="T30" fmla="*/ 0 w 11"/>
              <a:gd name="T31" fmla="*/ 2147483647 h 11"/>
              <a:gd name="T32" fmla="*/ 2147483647 w 11"/>
              <a:gd name="T33" fmla="*/ 2147483647 h 11"/>
              <a:gd name="T34" fmla="*/ 0 w 11"/>
              <a:gd name="T35" fmla="*/ 2147483647 h 11"/>
              <a:gd name="T36" fmla="*/ 2147483647 w 11"/>
              <a:gd name="T37" fmla="*/ 2147483647 h 11"/>
              <a:gd name="T38" fmla="*/ 2147483647 w 11"/>
              <a:gd name="T39" fmla="*/ 2147483647 h 11"/>
              <a:gd name="T40" fmla="*/ 2147483647 w 11"/>
              <a:gd name="T41" fmla="*/ 0 h 11"/>
              <a:gd name="T42" fmla="*/ 2147483647 w 11"/>
              <a:gd name="T43" fmla="*/ 0 h 11"/>
              <a:gd name="T44" fmla="*/ 2147483647 w 11"/>
              <a:gd name="T45" fmla="*/ 2147483647 h 11"/>
              <a:gd name="T46" fmla="*/ 2147483647 w 11"/>
              <a:gd name="T47" fmla="*/ 2147483647 h 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" h="11">
                <a:moveTo>
                  <a:pt x="10" y="2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3" y="1"/>
                  <a:pt x="3" y="2"/>
                </a:cubicBezTo>
                <a:cubicBezTo>
                  <a:pt x="2" y="3"/>
                  <a:pt x="3" y="4"/>
                  <a:pt x="4" y="4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2" y="5"/>
                  <a:pt x="2" y="5"/>
                </a:cubicBezTo>
                <a:cubicBezTo>
                  <a:pt x="2" y="5"/>
                  <a:pt x="1" y="6"/>
                  <a:pt x="1" y="6"/>
                </a:cubicBezTo>
                <a:cubicBezTo>
                  <a:pt x="1" y="7"/>
                  <a:pt x="1" y="7"/>
                  <a:pt x="1" y="8"/>
                </a:cubicBezTo>
                <a:cubicBezTo>
                  <a:pt x="1" y="8"/>
                  <a:pt x="2" y="9"/>
                  <a:pt x="2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7"/>
                  <a:pt x="0" y="6"/>
                </a:cubicBezTo>
                <a:cubicBezTo>
                  <a:pt x="1" y="5"/>
                  <a:pt x="1" y="5"/>
                  <a:pt x="2" y="4"/>
                </a:cubicBezTo>
                <a:cubicBezTo>
                  <a:pt x="2" y="4"/>
                  <a:pt x="1" y="3"/>
                  <a:pt x="2" y="2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1" y="2"/>
                  <a:pt x="11" y="2"/>
                  <a:pt x="11" y="2"/>
                </a:cubicBezTo>
                <a:lnTo>
                  <a:pt x="1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68720" y="287908"/>
            <a:ext cx="3109669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JVM</a:t>
            </a:r>
            <a:r>
              <a:rPr lang="zh-CN" altLang="en-US" sz="1600" dirty="0">
                <a:solidFill>
                  <a:schemeClr val="tx1"/>
                </a:solidFill>
              </a:rPr>
              <a:t>类加载流程和内存结构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06E12B-BDA9-5547-9914-340BFDE4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1964"/>
            <a:ext cx="9001125" cy="3903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304833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Linux——top</a:t>
            </a:r>
            <a:r>
              <a:rPr lang="zh-CN" altLang="en-US" sz="1600" dirty="0">
                <a:solidFill>
                  <a:schemeClr val="tx1"/>
                </a:solidFill>
              </a:rPr>
              <a:t>命令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55E840-666F-A140-B090-5E3002FD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977" y="519030"/>
            <a:ext cx="4456149" cy="26795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83341" y="719956"/>
            <a:ext cx="88837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能够实时显示系统中各个进程的资源占用情况。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分为两部分：系统统计信息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&amp;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进程信息。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系统统计信息：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Line1: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任务队列信息，从左到右依次表示：系统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当前时间、系统运行时间、当前登录用户数。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Load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average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表示系统的平均负载，即任务队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列的平均长度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——1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分钟、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分钟、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15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分钟到现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在的平均值。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Line2: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进程统计信息，分别是：正在运行进程数、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睡眠进程数、停止的进程数、僵尸进程数。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Line3:CPU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统计信息。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表示用户空间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占用率、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sy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表示内核空间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占用率、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ni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表示用户进程空间改变过优先级的进程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占用率。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表示空闲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占用率、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表示待输入输出的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时间百分比、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hi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表示硬件中断请求、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表示软件中断请求。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Line4: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内存统计信息。从左到右依次表示：物理内存总量、已使用的物理内存、空闲物理内存、内核缓冲使用量。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Line5: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从左到右表示：交换区总量、已使用交换区大小、空闲交换区大小、缓冲交换区大小。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39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304833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Linux——top</a:t>
            </a:r>
            <a:r>
              <a:rPr lang="zh-CN" altLang="en-US" sz="1600" dirty="0">
                <a:solidFill>
                  <a:schemeClr val="tx1"/>
                </a:solidFill>
              </a:rPr>
              <a:t>命令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55E840-666F-A140-B090-5E3002FD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1" y="1656060"/>
            <a:ext cx="4456150" cy="26795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-22435" y="935980"/>
            <a:ext cx="88837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进程信息：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PID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：进程所有者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：优先级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NI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nice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值，负值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Wingdings" pitchFamily="2" charset="2"/>
              </a:rPr>
              <a:t>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高优先级，正值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Wingdings" pitchFamily="2" charset="2"/>
              </a:rPr>
              <a:t>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Wingdings" pitchFamily="2" charset="2"/>
              </a:rPr>
              <a:t>低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优先级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VIRT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：进程使用虚拟内存总量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VIRT=SWAP+RES</a:t>
            </a: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：进程使用并未被换出的内存。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CODE+DATA</a:t>
            </a: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：共享内存大小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：进程状态。</a:t>
            </a:r>
            <a:r>
              <a:rPr lang="en" altLang="zh-CN" dirty="0"/>
              <a:t> </a:t>
            </a:r>
            <a:r>
              <a:rPr kumimoji="1" lang="en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D=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不可中断的睡眠状态 </a:t>
            </a:r>
            <a:r>
              <a:rPr kumimoji="1" lang="en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R=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运行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                 </a:t>
            </a:r>
            <a:r>
              <a:rPr kumimoji="1" lang="en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S=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睡眠 </a:t>
            </a:r>
            <a:r>
              <a:rPr kumimoji="1" lang="en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T=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跟踪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停止 </a:t>
            </a:r>
            <a:r>
              <a:rPr kumimoji="1" lang="en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Z=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僵尸进程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%CPU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：上次更新到现在的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时间占用百分比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%MEM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：进程使用的物理内存百分比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TIME+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：进程使用的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时间总计，单位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1/100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秒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COMMAND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：命令行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08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745787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Linux——</a:t>
            </a:r>
            <a:r>
              <a:rPr lang="en-US" altLang="zh-CN" sz="1600" dirty="0" err="1">
                <a:solidFill>
                  <a:schemeClr val="tx1"/>
                </a:solidFill>
              </a:rPr>
              <a:t>vmstat</a:t>
            </a:r>
            <a:r>
              <a:rPr lang="zh-CN" altLang="en-US" sz="1600" dirty="0">
                <a:solidFill>
                  <a:schemeClr val="tx1"/>
                </a:solidFill>
              </a:rPr>
              <a:t>命令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103708" y="783253"/>
            <a:ext cx="8861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性能监测工具，显示单位均为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kb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。它可以统计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、内存使用情况、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swap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使用情况等信息，也可以指定采样周期和采用次数。例如：每秒采样一次，共计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 err="1">
                <a:solidFill>
                  <a:srgbClr val="0432FF"/>
                </a:solidFill>
                <a:ea typeface="Microsoft YaHei Light" panose="020B0502040204020203" pitchFamily="34" charset="-122"/>
              </a:rPr>
              <a:t>vmstat</a:t>
            </a:r>
            <a:r>
              <a:rPr kumimoji="1" lang="zh-CN" altLang="en-US" b="1" dirty="0">
                <a:solidFill>
                  <a:srgbClr val="0432FF"/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solidFill>
                  <a:srgbClr val="0432FF"/>
                </a:solidFill>
                <a:ea typeface="Microsoft YaHei Light" panose="020B0502040204020203" pitchFamily="34" charset="-122"/>
              </a:rPr>
              <a:t>1</a:t>
            </a:r>
            <a:r>
              <a:rPr kumimoji="1" lang="zh-CN" altLang="en-US" b="1" dirty="0">
                <a:solidFill>
                  <a:srgbClr val="0432FF"/>
                </a:solidFill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solidFill>
                  <a:srgbClr val="0432FF"/>
                </a:solidFill>
                <a:ea typeface="Microsoft YaHei Light" panose="020B0502040204020203" pitchFamily="34" charset="-122"/>
              </a:rPr>
              <a:t>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D8A88A-4280-9849-877F-7820E5420DED}"/>
              </a:ext>
            </a:extLst>
          </p:cNvPr>
          <p:cNvSpPr txBox="1"/>
          <p:nvPr/>
        </p:nvSpPr>
        <p:spPr>
          <a:xfrm>
            <a:off x="109372" y="2864514"/>
            <a:ext cx="91545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procs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表示等待运行的进程数。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表示处于非中断睡眠状态的进程数。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memory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列：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swpd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表示虚拟内存使用情况。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free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表示空闲内存量。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buff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表示被用来作为缓存的内存。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swap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列：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表示从磁盘交换到内存的交换页数量。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表示从内存交换到磁盘的交换页数量。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io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bi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表示发送到块设备的块数，单位：块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秒。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bo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表示从块设备接收到的块数。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system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表示每秒的中断数，包括时钟中断。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表示每秒的上下文切换次数。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表示用户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使用时间。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sy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表示内核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cpu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系统使用时间。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表示空闲时间。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      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表示等待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io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时间。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D41D7D-34FB-B447-89A0-8F9059B8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9" y="1612314"/>
            <a:ext cx="8605019" cy="12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3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630371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Linux——</a:t>
            </a:r>
            <a:r>
              <a:rPr lang="en-US" altLang="zh-CN" sz="1600" dirty="0" err="1">
                <a:solidFill>
                  <a:schemeClr val="tx1"/>
                </a:solidFill>
              </a:rPr>
              <a:t>iostat</a:t>
            </a:r>
            <a:r>
              <a:rPr lang="zh-CN" altLang="en-US" sz="1600" dirty="0">
                <a:solidFill>
                  <a:schemeClr val="tx1"/>
                </a:solidFill>
              </a:rPr>
              <a:t>工具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252090" y="791964"/>
            <a:ext cx="8861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可以提供详尽的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I/O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如果只看磁盘信息，可以使用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参数。即：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Iostat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（每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秒采集一次持续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次）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tps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列表示该设备每秒的传输次数。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Blk_read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列表示每秒读取块数。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Blk_wrtn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列表示每秒写入块数。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Blk_read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列表示读取块数总量。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Blk_wrtn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列表示写入块数总量。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6E3DCA-6844-714F-AB8D-BF72815CB34F}"/>
              </a:ext>
            </a:extLst>
          </p:cNvPr>
          <p:cNvSpPr txBox="1"/>
          <p:nvPr/>
        </p:nvSpPr>
        <p:spPr>
          <a:xfrm>
            <a:off x="252090" y="2854623"/>
            <a:ext cx="96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solidFill>
                  <a:srgbClr val="0432FF"/>
                </a:solidFill>
              </a:rPr>
              <a:t>iostat</a:t>
            </a:r>
            <a:r>
              <a:rPr kumimoji="1" lang="zh-CN" altLang="en-US" b="1" dirty="0">
                <a:solidFill>
                  <a:srgbClr val="0432FF"/>
                </a:solidFill>
              </a:rPr>
              <a:t> </a:t>
            </a:r>
            <a:r>
              <a:rPr kumimoji="1" lang="en-US" altLang="zh-CN" b="1" dirty="0">
                <a:solidFill>
                  <a:srgbClr val="0432FF"/>
                </a:solidFill>
              </a:rPr>
              <a:t>1</a:t>
            </a:r>
            <a:r>
              <a:rPr kumimoji="1" lang="zh-CN" altLang="en-US" b="1" dirty="0">
                <a:solidFill>
                  <a:srgbClr val="0432FF"/>
                </a:solidFill>
              </a:rPr>
              <a:t> </a:t>
            </a:r>
            <a:r>
              <a:rPr kumimoji="1" lang="en-US" altLang="zh-CN" b="1" dirty="0">
                <a:solidFill>
                  <a:srgbClr val="0432FF"/>
                </a:solidFill>
              </a:rPr>
              <a:t>1</a:t>
            </a:r>
            <a:endParaRPr kumimoji="1" lang="zh-CN" altLang="en-US" b="1" dirty="0">
              <a:solidFill>
                <a:srgbClr val="0432F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2719A5-A71E-9B46-A368-2E1ADF43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23" y="3171927"/>
            <a:ext cx="6062847" cy="14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022833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JDK</a:t>
            </a:r>
            <a:r>
              <a:rPr lang="zh-CN" altLang="en-US" sz="1600" dirty="0">
                <a:solidFill>
                  <a:schemeClr val="tx1"/>
                </a:solidFill>
              </a:rPr>
              <a:t>工具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en-US" altLang="zh-CN" sz="1600" dirty="0" err="1">
                <a:solidFill>
                  <a:schemeClr val="tx1"/>
                </a:solidFill>
              </a:rPr>
              <a:t>jps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103708" y="783253"/>
            <a:ext cx="88613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用于列出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的进程。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执行语法：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</a:t>
            </a:r>
            <a:r>
              <a:rPr kumimoji="1" lang="en-US" altLang="zh-CN" dirty="0" err="1">
                <a:solidFill>
                  <a:srgbClr val="0070C0"/>
                </a:solidFill>
              </a:rPr>
              <a:t>jps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[-options]</a:t>
            </a:r>
            <a:r>
              <a:rPr kumimoji="1" lang="zh-CN" altLang="en-US" dirty="0">
                <a:solidFill>
                  <a:srgbClr val="0070C0"/>
                </a:solidFill>
              </a:rPr>
              <a:t>    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b="1" dirty="0" err="1">
                <a:ea typeface="Microsoft YaHei Light" panose="020B0502040204020203" pitchFamily="34" charset="-122"/>
              </a:rPr>
              <a:t>jps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和类名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</a:t>
            </a:r>
            <a:r>
              <a:rPr kumimoji="1" lang="en-US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91275 </a:t>
            </a:r>
            <a:r>
              <a:rPr kumimoji="1" lang="en-US" altLang="zh-CN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FireIOTest</a:t>
            </a:r>
            <a:endParaRPr kumimoji="1" lang="en-US" altLang="zh-CN" dirty="0">
              <a:solidFill>
                <a:srgbClr val="0432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b="1" dirty="0" err="1">
                <a:ea typeface="Microsoft YaHei Light" panose="020B0502040204020203" pitchFamily="34" charset="-122"/>
              </a:rPr>
              <a:t>jps</a:t>
            </a:r>
            <a:r>
              <a:rPr kumimoji="1" lang="zh-CN" altLang="en-US" b="1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ea typeface="Microsoft YaHei Light" panose="020B0502040204020203" pitchFamily="34" charset="-122"/>
              </a:rPr>
              <a:t>–q</a:t>
            </a:r>
            <a:r>
              <a:rPr kumimoji="1" lang="zh-CN" altLang="en-US" b="1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仅列出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</a:t>
            </a: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</a:t>
            </a:r>
            <a:r>
              <a:rPr kumimoji="1" lang="en-US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91275</a:t>
            </a:r>
          </a:p>
          <a:p>
            <a:r>
              <a:rPr kumimoji="1" lang="en-US" altLang="zh-CN" b="1" dirty="0" err="1">
                <a:ea typeface="Microsoft YaHei Light" panose="020B0502040204020203" pitchFamily="34" charset="-122"/>
              </a:rPr>
              <a:t>jps</a:t>
            </a:r>
            <a:r>
              <a:rPr kumimoji="1" lang="zh-CN" altLang="en-US" b="1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ea typeface="Microsoft YaHei Light" panose="020B0502040204020203" pitchFamily="34" charset="-122"/>
              </a:rPr>
              <a:t>–m</a:t>
            </a:r>
            <a:r>
              <a:rPr kumimoji="1" lang="zh-CN" altLang="en-US" b="1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输出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进程的入参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</a:t>
            </a:r>
            <a:r>
              <a:rPr kumimoji="1" lang="en-US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91730 </a:t>
            </a:r>
            <a:r>
              <a:rPr kumimoji="1" lang="en-US" altLang="zh-CN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FireIOTest</a:t>
            </a:r>
            <a:r>
              <a:rPr kumimoji="1" lang="en-US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a b</a:t>
            </a:r>
          </a:p>
          <a:p>
            <a:r>
              <a:rPr kumimoji="1" lang="en-US" altLang="zh-CN" b="1" dirty="0" err="1">
                <a:ea typeface="Microsoft YaHei Light" panose="020B0502040204020203" pitchFamily="34" charset="-122"/>
              </a:rPr>
              <a:t>jps</a:t>
            </a:r>
            <a:r>
              <a:rPr kumimoji="1" lang="zh-CN" altLang="en-US" b="1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ea typeface="Microsoft YaHei Light" panose="020B0502040204020203" pitchFamily="34" charset="-122"/>
              </a:rPr>
              <a:t>–l</a:t>
            </a:r>
            <a:r>
              <a:rPr kumimoji="1" lang="zh-CN" altLang="en-US" b="1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输出主函数的完整路径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</a:t>
            </a:r>
            <a:r>
              <a:rPr kumimoji="1" lang="en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91730 day1.FireIOTest</a:t>
            </a:r>
            <a:endParaRPr kumimoji="1" lang="en-US" altLang="zh-CN" dirty="0">
              <a:solidFill>
                <a:srgbClr val="0432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b="1" dirty="0" err="1">
                <a:ea typeface="Microsoft YaHei Light" panose="020B0502040204020203" pitchFamily="34" charset="-122"/>
              </a:rPr>
              <a:t>jps</a:t>
            </a:r>
            <a:r>
              <a:rPr kumimoji="1" lang="zh-CN" altLang="en-US" b="1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ea typeface="Microsoft YaHei Light" panose="020B0502040204020203" pitchFamily="34" charset="-122"/>
              </a:rPr>
              <a:t>–v</a:t>
            </a:r>
            <a:r>
              <a:rPr kumimoji="1" lang="zh-CN" altLang="en-US" b="1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b="1" dirty="0"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显示传递给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JVM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的参数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</a:t>
            </a:r>
            <a:r>
              <a:rPr kumimoji="1" lang="en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91730 </a:t>
            </a:r>
            <a:r>
              <a:rPr kumimoji="1" lang="en" altLang="zh-CN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FireIOTest</a:t>
            </a:r>
            <a:r>
              <a:rPr kumimoji="1" lang="en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-Xmx512m -XX:+</a:t>
            </a:r>
            <a:r>
              <a:rPr kumimoji="1" lang="en" altLang="zh-CN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PrintGC</a:t>
            </a:r>
            <a:r>
              <a:rPr kumimoji="1" lang="en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-</a:t>
            </a:r>
            <a:r>
              <a:rPr kumimoji="1" lang="en" altLang="zh-CN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javaagent</a:t>
            </a:r>
            <a:r>
              <a:rPr kumimoji="1" lang="en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:/Applications/IntelliJ </a:t>
            </a:r>
            <a:r>
              <a:rPr kumimoji="1" lang="zh-CN" altLang="en-US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</a:t>
            </a:r>
            <a:r>
              <a:rPr kumimoji="1" lang="en" altLang="zh-CN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IDEA.app</a:t>
            </a:r>
            <a:r>
              <a:rPr kumimoji="1" lang="en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/Contents/lib/</a:t>
            </a:r>
            <a:r>
              <a:rPr kumimoji="1" lang="en" altLang="zh-CN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idea_rt.jar</a:t>
            </a:r>
            <a:r>
              <a:rPr kumimoji="1" lang="en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=51673:/Applications/IntelliJ </a:t>
            </a:r>
            <a:r>
              <a:rPr kumimoji="1" lang="en" altLang="zh-CN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IDEA.app</a:t>
            </a:r>
            <a:r>
              <a:rPr kumimoji="1" lang="en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/Contents/bin -</a:t>
            </a:r>
            <a:r>
              <a:rPr kumimoji="1" lang="en" altLang="zh-CN" dirty="0" err="1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Dfile.encoding</a:t>
            </a:r>
            <a:r>
              <a:rPr kumimoji="1" lang="en" altLang="zh-CN" dirty="0">
                <a:solidFill>
                  <a:srgbClr val="043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=UTF-8</a:t>
            </a:r>
            <a:endParaRPr kumimoji="1" lang="en-US" altLang="zh-CN" dirty="0">
              <a:solidFill>
                <a:srgbClr val="0432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63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236032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JDK</a:t>
            </a:r>
            <a:r>
              <a:rPr lang="zh-CN" altLang="en-US" sz="1600" dirty="0">
                <a:solidFill>
                  <a:schemeClr val="tx1"/>
                </a:solidFill>
              </a:rPr>
              <a:t>工具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en-US" altLang="zh-CN" sz="1600" dirty="0" err="1">
                <a:solidFill>
                  <a:schemeClr val="tx1"/>
                </a:solidFill>
              </a:rPr>
              <a:t>jstat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103708" y="783253"/>
            <a:ext cx="88613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用于查看堆中的运行信息。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执行语法：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jstat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–help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jstat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-options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err="1">
                <a:solidFill>
                  <a:srgbClr val="0070C0"/>
                </a:solidFill>
              </a:rPr>
              <a:t>jstat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&lt;-option&gt;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[-t]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[-h&lt;lines&gt;]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&lt;</a:t>
            </a:r>
            <a:r>
              <a:rPr kumimoji="1" lang="en-US" altLang="zh-CN" dirty="0" err="1">
                <a:solidFill>
                  <a:srgbClr val="0070C0"/>
                </a:solidFill>
              </a:rPr>
              <a:t>vmid</a:t>
            </a:r>
            <a:r>
              <a:rPr kumimoji="1" lang="en-US" altLang="zh-CN" dirty="0">
                <a:solidFill>
                  <a:srgbClr val="0070C0"/>
                </a:solidFill>
              </a:rPr>
              <a:t>&gt;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[&lt;interval&gt;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[&lt;count&gt;]]</a:t>
            </a: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-class -t 73608 1000 5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查看进程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73608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ClassLoader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相关信息，每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1000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毫秒打印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次，一共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打印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次，并输出程序启动到此刻的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Timestamp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-compiler -t 73608</a:t>
            </a:r>
            <a:r>
              <a:rPr kumimoji="1" lang="zh-CN" altLang="en-US" dirty="0">
                <a:ea typeface="Microsoft YaHei Light" panose="020B0502040204020203" pitchFamily="34" charset="-122"/>
              </a:rPr>
              <a:t>           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查看指定进程的编译信息。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zh-CN" altLang="en-US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查看指定进程的堆信息。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gccapacity</a:t>
            </a:r>
            <a:r>
              <a:rPr kumimoji="1" lang="zh-CN" altLang="en-US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ea typeface="Microsoft YaHei Light" panose="020B0502040204020203" pitchFamily="34" charset="-122"/>
              </a:rPr>
              <a:t>73608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查看指定进程中</a:t>
            </a:r>
            <a:r>
              <a:rPr kumimoji="1" lang="zh-CN" altLang="en-US" dirty="0">
                <a:ea typeface="Microsoft YaHei Light" panose="020B0502040204020203" pitchFamily="34" charset="-122"/>
              </a:rPr>
              <a:t>每个代的容量与使用情况</a:t>
            </a:r>
            <a:endParaRPr kumimoji="1" lang="en-US" altLang="zh-CN" dirty="0"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gccause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显示最近一次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gcmetacapacity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查看指定进程的元空间使用信息</a:t>
            </a:r>
            <a:endParaRPr kumimoji="1" lang="en-US" altLang="zh-CN" dirty="0"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gcnew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查看指定进程的新生代使用信息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gcnewcapacity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查看指定进程的新生代各区大小信息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gcold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查看指定进程的老年代使用信息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gcoldcapacity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查看指定进程的老年代各区大小信息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gcutil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回收信息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printcompilation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查看指定进程的</a:t>
            </a:r>
            <a:r>
              <a:rPr kumimoji="1" lang="en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JIT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编译方法统计信息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91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255268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JDK</a:t>
            </a:r>
            <a:r>
              <a:rPr lang="zh-CN" altLang="en-US" sz="1600" dirty="0">
                <a:solidFill>
                  <a:schemeClr val="tx1"/>
                </a:solidFill>
              </a:rPr>
              <a:t>工具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en-US" altLang="zh-CN" sz="1600" dirty="0" err="1">
                <a:solidFill>
                  <a:schemeClr val="tx1"/>
                </a:solidFill>
              </a:rPr>
              <a:t>jinfo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103708" y="783253"/>
            <a:ext cx="8861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用于查看运行中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进程的虚拟机参数。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执行语法：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</a:t>
            </a:r>
            <a:r>
              <a:rPr kumimoji="1" lang="en-US" altLang="zh-CN" dirty="0" err="1">
                <a:solidFill>
                  <a:srgbClr val="0070C0"/>
                </a:solidFill>
              </a:rPr>
              <a:t>jinfo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[option]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&lt;</a:t>
            </a:r>
            <a:r>
              <a:rPr kumimoji="1" lang="en-US" altLang="zh-CN" dirty="0" err="1">
                <a:solidFill>
                  <a:srgbClr val="0070C0"/>
                </a:solidFill>
              </a:rPr>
              <a:t>pid</a:t>
            </a:r>
            <a:r>
              <a:rPr kumimoji="1" lang="en-US" altLang="zh-CN" dirty="0">
                <a:solidFill>
                  <a:srgbClr val="0070C0"/>
                </a:solidFill>
              </a:rPr>
              <a:t>&gt;</a:t>
            </a: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jinfo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-flag 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MaxTenuringThreshold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查看进程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73608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的虚拟机参数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MaxTenuringThreshold</a:t>
            </a:r>
            <a:r>
              <a:rPr kumimoji="1" lang="zh-CN" altLang="en-US" dirty="0">
                <a:ea typeface="Microsoft YaHei Light" panose="020B0502040204020203" pitchFamily="34" charset="-122"/>
              </a:rPr>
              <a:t>的值</a:t>
            </a:r>
            <a:endParaRPr kumimoji="1" lang="en-US" altLang="zh-CN" dirty="0"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jinfo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-flag +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PrintGCDetails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zh-CN" altLang="en-US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动态添加进程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73608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的虚拟机参数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PrintGCDetails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，开启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日志打印。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jinfo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-flag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PrintGCDetails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zh-CN" altLang="en-US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动态添加进程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73608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的虚拟机参数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PrintGCDetails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，关闭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日志打印。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8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272902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JDK</a:t>
            </a:r>
            <a:r>
              <a:rPr lang="zh-CN" altLang="en-US" sz="1600" dirty="0">
                <a:solidFill>
                  <a:schemeClr val="tx1"/>
                </a:solidFill>
              </a:rPr>
              <a:t>工具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en-US" altLang="zh-CN" sz="1600" dirty="0" err="1">
                <a:solidFill>
                  <a:schemeClr val="tx1"/>
                </a:solidFill>
              </a:rPr>
              <a:t>jmap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103708" y="783253"/>
            <a:ext cx="88613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命令用于生成指定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dump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文件；可以查看堆内对象实例的统计信息，查看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ClassLoader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finalizer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队列信息。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执行语法：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</a:t>
            </a:r>
            <a:r>
              <a:rPr kumimoji="1" lang="en-US" altLang="zh-CN" dirty="0" err="1">
                <a:solidFill>
                  <a:srgbClr val="0070C0"/>
                </a:solidFill>
              </a:rPr>
              <a:t>jmap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[option]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&lt;</a:t>
            </a:r>
            <a:r>
              <a:rPr kumimoji="1" lang="en-US" altLang="zh-CN" dirty="0" err="1">
                <a:solidFill>
                  <a:srgbClr val="0070C0"/>
                </a:solidFill>
              </a:rPr>
              <a:t>pid</a:t>
            </a:r>
            <a:r>
              <a:rPr kumimoji="1" lang="en-US" altLang="zh-CN" dirty="0">
                <a:solidFill>
                  <a:srgbClr val="0070C0"/>
                </a:solidFill>
              </a:rPr>
              <a:t>&gt;</a:t>
            </a: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jmap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histo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 &gt; /Users/muse/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a.txt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输出进程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73608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的实例个数与合计到文件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a.txt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jmap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dump:format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=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b,file</a:t>
            </a:r>
            <a:r>
              <a:rPr kumimoji="1" lang="en-US" altLang="zh-CN" dirty="0">
                <a:ea typeface="Microsoft YaHei Light" panose="020B0502040204020203" pitchFamily="34" charset="-122"/>
              </a:rPr>
              <a:t>=/Users/muse/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b.hprof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73608</a:t>
            </a:r>
            <a:r>
              <a:rPr kumimoji="1" lang="zh-CN" altLang="en-US" dirty="0">
                <a:ea typeface="Microsoft YaHei Light" panose="020B0502040204020203" pitchFamily="34" charset="-122"/>
              </a:rPr>
              <a:t> 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输出进程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73608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的堆快照，可使用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jhat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    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VM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等进行分析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29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152676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JDK</a:t>
            </a:r>
            <a:r>
              <a:rPr lang="zh-CN" altLang="en-US" sz="1600" dirty="0">
                <a:solidFill>
                  <a:schemeClr val="tx1"/>
                </a:solidFill>
              </a:rPr>
              <a:t>工具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en-US" altLang="zh-CN" sz="1600" dirty="0" err="1">
                <a:solidFill>
                  <a:schemeClr val="tx1"/>
                </a:solidFill>
              </a:rPr>
              <a:t>jhat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103708" y="783253"/>
            <a:ext cx="88613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命令用于分析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jmap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生成的堆快照。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执行语法：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</a:t>
            </a:r>
            <a:r>
              <a:rPr kumimoji="1" lang="en" altLang="zh-CN" dirty="0" err="1">
                <a:solidFill>
                  <a:srgbClr val="0070C0"/>
                </a:solidFill>
              </a:rPr>
              <a:t>jhat</a:t>
            </a:r>
            <a:r>
              <a:rPr kumimoji="1" lang="en" altLang="zh-CN" dirty="0">
                <a:solidFill>
                  <a:srgbClr val="0070C0"/>
                </a:solidFill>
              </a:rPr>
              <a:t> [-stack &lt;bool&gt;] [-refs &lt;bool&gt;] [-port &lt;port&gt;] [-baseline &lt;file&gt;] [-debug &lt;</a:t>
            </a:r>
            <a:r>
              <a:rPr kumimoji="1" lang="en" altLang="zh-CN" dirty="0" err="1">
                <a:solidFill>
                  <a:srgbClr val="0070C0"/>
                </a:solidFill>
              </a:rPr>
              <a:t>int</a:t>
            </a:r>
            <a:r>
              <a:rPr kumimoji="1" lang="en" altLang="zh-CN" dirty="0">
                <a:solidFill>
                  <a:srgbClr val="0070C0"/>
                </a:solidFill>
              </a:rPr>
              <a:t>&gt;] [-version] [-h|-help] &lt;file&gt;</a:t>
            </a:r>
            <a:endParaRPr kumimoji="1" lang="en-US" altLang="zh-CN" dirty="0">
              <a:solidFill>
                <a:srgbClr val="0070C0"/>
              </a:solidFill>
            </a:endParaRP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jhat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b.hprof</a:t>
            </a:r>
            <a:r>
              <a:rPr kumimoji="1" lang="zh-CN" altLang="en-US" dirty="0">
                <a:ea typeface="Microsoft YaHei Light" panose="020B0502040204020203" pitchFamily="34" charset="-122"/>
              </a:rPr>
              <a:t>         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分析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jmap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生成的堆快照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b.hprof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             </a:t>
            </a:r>
            <a:r>
              <a:rPr kumimoji="1" lang="en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/>
              </a:rPr>
              <a:t>http://127.0.0.1:7000</a:t>
            </a:r>
            <a:r>
              <a:rPr kumimoji="1" lang="zh-CN" altLang="e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通过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这个地址查看。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     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OQL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Object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Query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Language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EC8E89-D5AC-F346-95AA-A18192D58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42" y="1656060"/>
            <a:ext cx="4060286" cy="3057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80796C-831C-2B43-B8A5-18C48A539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06" y="2952204"/>
            <a:ext cx="3475978" cy="160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412362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JDK</a:t>
            </a:r>
            <a:r>
              <a:rPr lang="zh-CN" altLang="en-US" sz="1600" dirty="0">
                <a:solidFill>
                  <a:schemeClr val="tx1"/>
                </a:solidFill>
              </a:rPr>
              <a:t>工具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en-US" altLang="zh-CN" sz="1600" dirty="0" err="1">
                <a:solidFill>
                  <a:schemeClr val="tx1"/>
                </a:solidFill>
              </a:rPr>
              <a:t>jstack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103708" y="783253"/>
            <a:ext cx="8861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命令用于导出指定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进程的堆栈信息。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执行语法：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</a:t>
            </a:r>
            <a:r>
              <a:rPr kumimoji="1" lang="en-US" altLang="zh-CN" dirty="0" err="1">
                <a:solidFill>
                  <a:srgbClr val="0070C0"/>
                </a:solidFill>
              </a:rPr>
              <a:t>jstack</a:t>
            </a:r>
            <a:r>
              <a:rPr kumimoji="1" lang="en-US" altLang="zh-CN" dirty="0">
                <a:solidFill>
                  <a:srgbClr val="0070C0"/>
                </a:solidFill>
              </a:rPr>
              <a:t> [-l] &lt;</a:t>
            </a:r>
            <a:r>
              <a:rPr kumimoji="1" lang="en-US" altLang="zh-CN" dirty="0" err="1">
                <a:solidFill>
                  <a:srgbClr val="0070C0"/>
                </a:solidFill>
              </a:rPr>
              <a:t>pid</a:t>
            </a:r>
            <a:r>
              <a:rPr kumimoji="1" lang="en-US" altLang="zh-CN" dirty="0">
                <a:solidFill>
                  <a:srgbClr val="0070C0"/>
                </a:solidFill>
              </a:rPr>
              <a:t>&gt;</a:t>
            </a: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jstack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-l 73608 &gt; /Users/muse/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d.txt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输出进程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73608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的实例个数与合计到文件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a.txt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>
                <a:ea typeface="Microsoft YaHei Light" panose="020B0502040204020203" pitchFamily="34" charset="-122"/>
              </a:rPr>
              <a:t>cat</a:t>
            </a:r>
            <a:r>
              <a:rPr kumimoji="1" lang="zh-CN" altLang="en-US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ea typeface="Microsoft YaHei Light" panose="020B0502040204020203" pitchFamily="34" charset="-122"/>
              </a:rPr>
              <a:t>/Users/muse/</a:t>
            </a:r>
            <a:r>
              <a:rPr kumimoji="1" lang="en" altLang="zh-CN" dirty="0" err="1">
                <a:ea typeface="Microsoft YaHei Light" panose="020B0502040204020203" pitchFamily="34" charset="-122"/>
              </a:rPr>
              <a:t>d.txt</a:t>
            </a:r>
            <a:endParaRPr kumimoji="1" lang="en-US" altLang="zh-CN" dirty="0">
              <a:ea typeface="Microsoft YaHei Light" panose="020B0502040204020203" pitchFamily="34" charset="-122"/>
            </a:endParaRPr>
          </a:p>
          <a:p>
            <a:r>
              <a:rPr lang="en" altLang="zh-CN" dirty="0" err="1"/>
              <a:t>DeadLockTest</a:t>
            </a:r>
            <a:r>
              <a:rPr lang="en-US" altLang="zh-CN" dirty="0"/>
              <a:t>.java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C19580-EB54-3C4F-9727-DE4BB471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12" y="2597649"/>
            <a:ext cx="5092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556346" y="1907346"/>
            <a:ext cx="3214370" cy="62103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sz="3600" dirty="0" err="1">
                <a:solidFill>
                  <a:schemeClr val="tx1"/>
                </a:solidFill>
              </a:rPr>
              <a:t>JVM</a:t>
            </a:r>
            <a:r>
              <a:rPr lang="zh-CN" altLang="en-US" sz="3600" dirty="0" err="1">
                <a:solidFill>
                  <a:schemeClr val="tx1"/>
                </a:solidFill>
              </a:rPr>
              <a:t>内存分配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40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557">
        <p14:flip dir="r"/>
      </p:transition>
    </mc:Choice>
    <mc:Fallback xmlns="">
      <p:transition spd="slow" advTm="3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261680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altLang="zh-CN" sz="1600" dirty="0">
                <a:solidFill>
                  <a:schemeClr val="tx1"/>
                </a:solidFill>
              </a:rPr>
              <a:t>JDK</a:t>
            </a:r>
            <a:r>
              <a:rPr lang="zh-CN" altLang="en-US" sz="1600" dirty="0">
                <a:solidFill>
                  <a:schemeClr val="tx1"/>
                </a:solidFill>
              </a:rPr>
              <a:t>工具</a:t>
            </a:r>
            <a:r>
              <a:rPr lang="en-US" altLang="zh-CN" sz="1600" dirty="0">
                <a:solidFill>
                  <a:schemeClr val="tx1"/>
                </a:solidFill>
              </a:rPr>
              <a:t>——</a:t>
            </a:r>
            <a:r>
              <a:rPr lang="en-US" altLang="zh-CN" sz="1600" dirty="0" err="1">
                <a:solidFill>
                  <a:schemeClr val="tx1"/>
                </a:solidFill>
              </a:rPr>
              <a:t>jcmd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55BDAD-3E6D-5440-9873-DCE7952D8C72}"/>
              </a:ext>
            </a:extLst>
          </p:cNvPr>
          <p:cNvSpPr txBox="1"/>
          <p:nvPr/>
        </p:nvSpPr>
        <p:spPr>
          <a:xfrm>
            <a:off x="103708" y="783253"/>
            <a:ext cx="88613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命令用于导出指定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进程的堆栈信息，查看进程，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等。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执行语法：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/>
              <a:t>	</a:t>
            </a:r>
            <a:r>
              <a:rPr kumimoji="1" lang="en-US" altLang="zh-CN" dirty="0" err="1">
                <a:solidFill>
                  <a:srgbClr val="0070C0"/>
                </a:solidFill>
              </a:rPr>
              <a:t>jcmd</a:t>
            </a:r>
            <a:r>
              <a:rPr kumimoji="1" lang="en-US" altLang="zh-CN" dirty="0">
                <a:solidFill>
                  <a:srgbClr val="0070C0"/>
                </a:solidFill>
              </a:rPr>
              <a:t> &lt;</a:t>
            </a:r>
            <a:r>
              <a:rPr kumimoji="1" lang="en-US" altLang="zh-CN" dirty="0" err="1">
                <a:solidFill>
                  <a:srgbClr val="0070C0"/>
                </a:solidFill>
              </a:rPr>
              <a:t>pid</a:t>
            </a:r>
            <a:r>
              <a:rPr kumimoji="1" lang="en-US" altLang="zh-CN" dirty="0">
                <a:solidFill>
                  <a:srgbClr val="0070C0"/>
                </a:solidFill>
              </a:rPr>
              <a:t> | main class&gt; &lt;command ...|</a:t>
            </a:r>
            <a:r>
              <a:rPr kumimoji="1" lang="en-US" altLang="zh-CN" dirty="0" err="1">
                <a:solidFill>
                  <a:srgbClr val="0070C0"/>
                </a:solidFill>
              </a:rPr>
              <a:t>PerfCounter.print</a:t>
            </a:r>
            <a:r>
              <a:rPr kumimoji="1" lang="en-US" altLang="zh-CN" dirty="0">
                <a:solidFill>
                  <a:srgbClr val="0070C0"/>
                </a:solidFill>
              </a:rPr>
              <a:t>|-f file&gt;</a:t>
            </a: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jcmd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-l 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列出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进程列表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jcmd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26586 help</a:t>
            </a:r>
            <a:r>
              <a:rPr kumimoji="1" lang="zh-CN" altLang="en-US" dirty="0">
                <a:ea typeface="Microsoft YaHei Light" panose="020B0502040204020203" pitchFamily="34" charset="-122"/>
              </a:rPr>
              <a:t> </a:t>
            </a:r>
            <a:r>
              <a:rPr kumimoji="1" lang="en-US" altLang="zh-CN" dirty="0">
                <a:ea typeface="Microsoft YaHei Light" panose="020B0502040204020203" pitchFamily="34" charset="-122"/>
              </a:rPr>
              <a:t>	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输出进程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进程为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26586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所支持的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jcmd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指令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jcmd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26586 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VM.uptime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进程启动时间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jcmd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26586 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Thread.print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打印线程栈信息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jcmd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26586 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GC.class_histogram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查看系统中类的统计信息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jcmd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26586 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GC.heap_dump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/Users/muse/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a.txt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导出堆信息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jcmd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26586 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VM.system_properties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获得系统的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Properties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内容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jcmd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26586 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VM.flags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获得启动参数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dirty="0" err="1">
                <a:ea typeface="Microsoft YaHei Light" panose="020B0502040204020203" pitchFamily="34" charset="-122"/>
              </a:rPr>
              <a:t>jcmd</a:t>
            </a:r>
            <a:r>
              <a:rPr kumimoji="1" lang="en-US" altLang="zh-CN" dirty="0">
                <a:ea typeface="Microsoft YaHei Light" panose="020B0502040204020203" pitchFamily="34" charset="-122"/>
              </a:rPr>
              <a:t> 26586 </a:t>
            </a:r>
            <a:r>
              <a:rPr kumimoji="1" lang="en-US" altLang="zh-CN" dirty="0" err="1">
                <a:ea typeface="Microsoft YaHei Light" panose="020B0502040204020203" pitchFamily="34" charset="-122"/>
              </a:rPr>
              <a:t>PerfCounter.print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		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获得性能统计相关数据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63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71"/>
          <p:cNvSpPr/>
          <p:nvPr/>
        </p:nvSpPr>
        <p:spPr bwMode="auto">
          <a:xfrm>
            <a:off x="1778799" y="3278372"/>
            <a:ext cx="22041" cy="29921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5" name="Freeform 272"/>
          <p:cNvSpPr/>
          <p:nvPr/>
        </p:nvSpPr>
        <p:spPr bwMode="auto">
          <a:xfrm>
            <a:off x="1808853" y="3278372"/>
            <a:ext cx="14027" cy="29921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6" name="Freeform 307"/>
          <p:cNvSpPr/>
          <p:nvPr/>
        </p:nvSpPr>
        <p:spPr bwMode="auto">
          <a:xfrm>
            <a:off x="2077356" y="2532347"/>
            <a:ext cx="82154" cy="81783"/>
          </a:xfrm>
          <a:custGeom>
            <a:avLst/>
            <a:gdLst>
              <a:gd name="T0" fmla="*/ 2147483647 w 11"/>
              <a:gd name="T1" fmla="*/ 2147483647 h 11"/>
              <a:gd name="T2" fmla="*/ 2147483647 w 11"/>
              <a:gd name="T3" fmla="*/ 2147483647 h 11"/>
              <a:gd name="T4" fmla="*/ 2147483647 w 11"/>
              <a:gd name="T5" fmla="*/ 2147483647 h 11"/>
              <a:gd name="T6" fmla="*/ 2147483647 w 11"/>
              <a:gd name="T7" fmla="*/ 2147483647 h 11"/>
              <a:gd name="T8" fmla="*/ 2147483647 w 11"/>
              <a:gd name="T9" fmla="*/ 2147483647 h 11"/>
              <a:gd name="T10" fmla="*/ 2147483647 w 11"/>
              <a:gd name="T11" fmla="*/ 2147483647 h 11"/>
              <a:gd name="T12" fmla="*/ 2147483647 w 11"/>
              <a:gd name="T13" fmla="*/ 2147483647 h 11"/>
              <a:gd name="T14" fmla="*/ 2147483647 w 11"/>
              <a:gd name="T15" fmla="*/ 2147483647 h 11"/>
              <a:gd name="T16" fmla="*/ 2147483647 w 11"/>
              <a:gd name="T17" fmla="*/ 2147483647 h 11"/>
              <a:gd name="T18" fmla="*/ 2147483647 w 11"/>
              <a:gd name="T19" fmla="*/ 2147483647 h 11"/>
              <a:gd name="T20" fmla="*/ 2147483647 w 11"/>
              <a:gd name="T21" fmla="*/ 2147483647 h 11"/>
              <a:gd name="T22" fmla="*/ 2147483647 w 11"/>
              <a:gd name="T23" fmla="*/ 2147483647 h 11"/>
              <a:gd name="T24" fmla="*/ 2147483647 w 11"/>
              <a:gd name="T25" fmla="*/ 2147483647 h 11"/>
              <a:gd name="T26" fmla="*/ 2147483647 w 11"/>
              <a:gd name="T27" fmla="*/ 2147483647 h 11"/>
              <a:gd name="T28" fmla="*/ 0 w 11"/>
              <a:gd name="T29" fmla="*/ 2147483647 h 11"/>
              <a:gd name="T30" fmla="*/ 0 w 11"/>
              <a:gd name="T31" fmla="*/ 2147483647 h 11"/>
              <a:gd name="T32" fmla="*/ 2147483647 w 11"/>
              <a:gd name="T33" fmla="*/ 2147483647 h 11"/>
              <a:gd name="T34" fmla="*/ 0 w 11"/>
              <a:gd name="T35" fmla="*/ 2147483647 h 11"/>
              <a:gd name="T36" fmla="*/ 2147483647 w 11"/>
              <a:gd name="T37" fmla="*/ 2147483647 h 11"/>
              <a:gd name="T38" fmla="*/ 2147483647 w 11"/>
              <a:gd name="T39" fmla="*/ 2147483647 h 11"/>
              <a:gd name="T40" fmla="*/ 2147483647 w 11"/>
              <a:gd name="T41" fmla="*/ 0 h 11"/>
              <a:gd name="T42" fmla="*/ 2147483647 w 11"/>
              <a:gd name="T43" fmla="*/ 0 h 11"/>
              <a:gd name="T44" fmla="*/ 2147483647 w 11"/>
              <a:gd name="T45" fmla="*/ 2147483647 h 11"/>
              <a:gd name="T46" fmla="*/ 2147483647 w 11"/>
              <a:gd name="T47" fmla="*/ 2147483647 h 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" h="11">
                <a:moveTo>
                  <a:pt x="10" y="2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3" y="1"/>
                  <a:pt x="3" y="2"/>
                </a:cubicBezTo>
                <a:cubicBezTo>
                  <a:pt x="2" y="3"/>
                  <a:pt x="3" y="4"/>
                  <a:pt x="4" y="4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2" y="5"/>
                  <a:pt x="2" y="5"/>
                </a:cubicBezTo>
                <a:cubicBezTo>
                  <a:pt x="2" y="5"/>
                  <a:pt x="1" y="6"/>
                  <a:pt x="1" y="6"/>
                </a:cubicBezTo>
                <a:cubicBezTo>
                  <a:pt x="1" y="7"/>
                  <a:pt x="1" y="7"/>
                  <a:pt x="1" y="8"/>
                </a:cubicBezTo>
                <a:cubicBezTo>
                  <a:pt x="1" y="8"/>
                  <a:pt x="2" y="9"/>
                  <a:pt x="2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7"/>
                  <a:pt x="0" y="6"/>
                </a:cubicBezTo>
                <a:cubicBezTo>
                  <a:pt x="1" y="5"/>
                  <a:pt x="1" y="5"/>
                  <a:pt x="2" y="4"/>
                </a:cubicBezTo>
                <a:cubicBezTo>
                  <a:pt x="2" y="4"/>
                  <a:pt x="1" y="3"/>
                  <a:pt x="2" y="2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1" y="2"/>
                  <a:pt x="11" y="2"/>
                  <a:pt x="11" y="2"/>
                </a:cubicBezTo>
                <a:lnTo>
                  <a:pt x="1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68720" y="287908"/>
            <a:ext cx="1110724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栈帧操作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411BAE-DDBC-3B45-8746-D6772ED9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70" y="722563"/>
            <a:ext cx="7086624" cy="42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4298" y="1800076"/>
            <a:ext cx="72008" cy="1080120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114" y="2376140"/>
            <a:ext cx="21602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03"/>
          <p:cNvSpPr txBox="1"/>
          <p:nvPr/>
        </p:nvSpPr>
        <p:spPr bwMode="auto">
          <a:xfrm>
            <a:off x="2450936" y="2029266"/>
            <a:ext cx="4204970" cy="621030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en-US" sz="3600" dirty="0" err="1">
                <a:solidFill>
                  <a:schemeClr val="tx1"/>
                </a:solidFill>
              </a:rPr>
              <a:t>JVM</a:t>
            </a:r>
            <a:r>
              <a:rPr lang="zh-CN" altLang="en-US" sz="3600" dirty="0" err="1">
                <a:solidFill>
                  <a:schemeClr val="tx1"/>
                </a:solidFill>
              </a:rPr>
              <a:t>垃圾回收算法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557">
        <p14:flip dir="r"/>
      </p:transition>
    </mc:Choice>
    <mc:Fallback xmlns="">
      <p:transition spd="slow" advTm="3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71"/>
          <p:cNvSpPr/>
          <p:nvPr/>
        </p:nvSpPr>
        <p:spPr bwMode="auto">
          <a:xfrm>
            <a:off x="1778799" y="3278372"/>
            <a:ext cx="22041" cy="29921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5" name="Freeform 272"/>
          <p:cNvSpPr/>
          <p:nvPr/>
        </p:nvSpPr>
        <p:spPr bwMode="auto">
          <a:xfrm>
            <a:off x="1808853" y="3278372"/>
            <a:ext cx="14027" cy="29921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6" name="Freeform 307"/>
          <p:cNvSpPr/>
          <p:nvPr/>
        </p:nvSpPr>
        <p:spPr bwMode="auto">
          <a:xfrm>
            <a:off x="2077356" y="2532347"/>
            <a:ext cx="82154" cy="81783"/>
          </a:xfrm>
          <a:custGeom>
            <a:avLst/>
            <a:gdLst>
              <a:gd name="T0" fmla="*/ 2147483647 w 11"/>
              <a:gd name="T1" fmla="*/ 2147483647 h 11"/>
              <a:gd name="T2" fmla="*/ 2147483647 w 11"/>
              <a:gd name="T3" fmla="*/ 2147483647 h 11"/>
              <a:gd name="T4" fmla="*/ 2147483647 w 11"/>
              <a:gd name="T5" fmla="*/ 2147483647 h 11"/>
              <a:gd name="T6" fmla="*/ 2147483647 w 11"/>
              <a:gd name="T7" fmla="*/ 2147483647 h 11"/>
              <a:gd name="T8" fmla="*/ 2147483647 w 11"/>
              <a:gd name="T9" fmla="*/ 2147483647 h 11"/>
              <a:gd name="T10" fmla="*/ 2147483647 w 11"/>
              <a:gd name="T11" fmla="*/ 2147483647 h 11"/>
              <a:gd name="T12" fmla="*/ 2147483647 w 11"/>
              <a:gd name="T13" fmla="*/ 2147483647 h 11"/>
              <a:gd name="T14" fmla="*/ 2147483647 w 11"/>
              <a:gd name="T15" fmla="*/ 2147483647 h 11"/>
              <a:gd name="T16" fmla="*/ 2147483647 w 11"/>
              <a:gd name="T17" fmla="*/ 2147483647 h 11"/>
              <a:gd name="T18" fmla="*/ 2147483647 w 11"/>
              <a:gd name="T19" fmla="*/ 2147483647 h 11"/>
              <a:gd name="T20" fmla="*/ 2147483647 w 11"/>
              <a:gd name="T21" fmla="*/ 2147483647 h 11"/>
              <a:gd name="T22" fmla="*/ 2147483647 w 11"/>
              <a:gd name="T23" fmla="*/ 2147483647 h 11"/>
              <a:gd name="T24" fmla="*/ 2147483647 w 11"/>
              <a:gd name="T25" fmla="*/ 2147483647 h 11"/>
              <a:gd name="T26" fmla="*/ 2147483647 w 11"/>
              <a:gd name="T27" fmla="*/ 2147483647 h 11"/>
              <a:gd name="T28" fmla="*/ 0 w 11"/>
              <a:gd name="T29" fmla="*/ 2147483647 h 11"/>
              <a:gd name="T30" fmla="*/ 0 w 11"/>
              <a:gd name="T31" fmla="*/ 2147483647 h 11"/>
              <a:gd name="T32" fmla="*/ 2147483647 w 11"/>
              <a:gd name="T33" fmla="*/ 2147483647 h 11"/>
              <a:gd name="T34" fmla="*/ 0 w 11"/>
              <a:gd name="T35" fmla="*/ 2147483647 h 11"/>
              <a:gd name="T36" fmla="*/ 2147483647 w 11"/>
              <a:gd name="T37" fmla="*/ 2147483647 h 11"/>
              <a:gd name="T38" fmla="*/ 2147483647 w 11"/>
              <a:gd name="T39" fmla="*/ 2147483647 h 11"/>
              <a:gd name="T40" fmla="*/ 2147483647 w 11"/>
              <a:gd name="T41" fmla="*/ 0 h 11"/>
              <a:gd name="T42" fmla="*/ 2147483647 w 11"/>
              <a:gd name="T43" fmla="*/ 0 h 11"/>
              <a:gd name="T44" fmla="*/ 2147483647 w 11"/>
              <a:gd name="T45" fmla="*/ 2147483647 h 11"/>
              <a:gd name="T46" fmla="*/ 2147483647 w 11"/>
              <a:gd name="T47" fmla="*/ 2147483647 h 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" h="11">
                <a:moveTo>
                  <a:pt x="10" y="2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3" y="1"/>
                  <a:pt x="3" y="2"/>
                </a:cubicBezTo>
                <a:cubicBezTo>
                  <a:pt x="2" y="3"/>
                  <a:pt x="3" y="4"/>
                  <a:pt x="4" y="4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2" y="5"/>
                  <a:pt x="2" y="5"/>
                </a:cubicBezTo>
                <a:cubicBezTo>
                  <a:pt x="2" y="5"/>
                  <a:pt x="1" y="6"/>
                  <a:pt x="1" y="6"/>
                </a:cubicBezTo>
                <a:cubicBezTo>
                  <a:pt x="1" y="7"/>
                  <a:pt x="1" y="7"/>
                  <a:pt x="1" y="8"/>
                </a:cubicBezTo>
                <a:cubicBezTo>
                  <a:pt x="1" y="8"/>
                  <a:pt x="2" y="9"/>
                  <a:pt x="2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7"/>
                  <a:pt x="0" y="6"/>
                </a:cubicBezTo>
                <a:cubicBezTo>
                  <a:pt x="1" y="5"/>
                  <a:pt x="1" y="5"/>
                  <a:pt x="2" y="4"/>
                </a:cubicBezTo>
                <a:cubicBezTo>
                  <a:pt x="2" y="4"/>
                  <a:pt x="1" y="3"/>
                  <a:pt x="2" y="2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1" y="2"/>
                  <a:pt x="11" y="2"/>
                  <a:pt x="11" y="2"/>
                </a:cubicBezTo>
                <a:lnTo>
                  <a:pt x="1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1823720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什么是垃圾回收</a:t>
            </a:r>
          </a:p>
        </p:txBody>
      </p:sp>
      <p:sp>
        <p:nvSpPr>
          <p:cNvPr id="26" name="矩形 25"/>
          <p:cNvSpPr/>
          <p:nvPr/>
        </p:nvSpPr>
        <p:spPr>
          <a:xfrm>
            <a:off x="445244" y="837835"/>
            <a:ext cx="6696744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GC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：垃圾回收，即：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Garbage Collection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lang="zh-CN" altLang="en-GB" dirty="0" err="1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GB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垃圾：特指存在于内存中的、不会再被使用的对象。</a:t>
            </a:r>
          </a:p>
          <a:p>
            <a:pPr>
              <a:lnSpc>
                <a:spcPct val="120000"/>
              </a:lnSpc>
            </a:pPr>
            <a:r>
              <a:rPr lang="zh-CN" altLang="en-GB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回收：清除内存中的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“</a:t>
            </a:r>
            <a:r>
              <a:rPr lang="zh-CN" altLang="en-GB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垃圾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</a:t>
            </a:r>
            <a:r>
              <a:rPr lang="zh-CN" altLang="en-GB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对象。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" y="1813560"/>
            <a:ext cx="8870315" cy="322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71"/>
          <p:cNvSpPr/>
          <p:nvPr/>
        </p:nvSpPr>
        <p:spPr bwMode="auto">
          <a:xfrm>
            <a:off x="1905799" y="2451571"/>
            <a:ext cx="22041" cy="29921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5" name="Freeform 272"/>
          <p:cNvSpPr/>
          <p:nvPr/>
        </p:nvSpPr>
        <p:spPr bwMode="auto">
          <a:xfrm>
            <a:off x="1935853" y="2451571"/>
            <a:ext cx="14027" cy="29921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6" name="Freeform 307"/>
          <p:cNvSpPr/>
          <p:nvPr/>
        </p:nvSpPr>
        <p:spPr bwMode="auto">
          <a:xfrm>
            <a:off x="2324371" y="2642806"/>
            <a:ext cx="82154" cy="81783"/>
          </a:xfrm>
          <a:custGeom>
            <a:avLst/>
            <a:gdLst>
              <a:gd name="T0" fmla="*/ 2147483647 w 11"/>
              <a:gd name="T1" fmla="*/ 2147483647 h 11"/>
              <a:gd name="T2" fmla="*/ 2147483647 w 11"/>
              <a:gd name="T3" fmla="*/ 2147483647 h 11"/>
              <a:gd name="T4" fmla="*/ 2147483647 w 11"/>
              <a:gd name="T5" fmla="*/ 2147483647 h 11"/>
              <a:gd name="T6" fmla="*/ 2147483647 w 11"/>
              <a:gd name="T7" fmla="*/ 2147483647 h 11"/>
              <a:gd name="T8" fmla="*/ 2147483647 w 11"/>
              <a:gd name="T9" fmla="*/ 2147483647 h 11"/>
              <a:gd name="T10" fmla="*/ 2147483647 w 11"/>
              <a:gd name="T11" fmla="*/ 2147483647 h 11"/>
              <a:gd name="T12" fmla="*/ 2147483647 w 11"/>
              <a:gd name="T13" fmla="*/ 2147483647 h 11"/>
              <a:gd name="T14" fmla="*/ 2147483647 w 11"/>
              <a:gd name="T15" fmla="*/ 2147483647 h 11"/>
              <a:gd name="T16" fmla="*/ 2147483647 w 11"/>
              <a:gd name="T17" fmla="*/ 2147483647 h 11"/>
              <a:gd name="T18" fmla="*/ 2147483647 w 11"/>
              <a:gd name="T19" fmla="*/ 2147483647 h 11"/>
              <a:gd name="T20" fmla="*/ 2147483647 w 11"/>
              <a:gd name="T21" fmla="*/ 2147483647 h 11"/>
              <a:gd name="T22" fmla="*/ 2147483647 w 11"/>
              <a:gd name="T23" fmla="*/ 2147483647 h 11"/>
              <a:gd name="T24" fmla="*/ 2147483647 w 11"/>
              <a:gd name="T25" fmla="*/ 2147483647 h 11"/>
              <a:gd name="T26" fmla="*/ 2147483647 w 11"/>
              <a:gd name="T27" fmla="*/ 2147483647 h 11"/>
              <a:gd name="T28" fmla="*/ 0 w 11"/>
              <a:gd name="T29" fmla="*/ 2147483647 h 11"/>
              <a:gd name="T30" fmla="*/ 0 w 11"/>
              <a:gd name="T31" fmla="*/ 2147483647 h 11"/>
              <a:gd name="T32" fmla="*/ 2147483647 w 11"/>
              <a:gd name="T33" fmla="*/ 2147483647 h 11"/>
              <a:gd name="T34" fmla="*/ 0 w 11"/>
              <a:gd name="T35" fmla="*/ 2147483647 h 11"/>
              <a:gd name="T36" fmla="*/ 2147483647 w 11"/>
              <a:gd name="T37" fmla="*/ 2147483647 h 11"/>
              <a:gd name="T38" fmla="*/ 2147483647 w 11"/>
              <a:gd name="T39" fmla="*/ 2147483647 h 11"/>
              <a:gd name="T40" fmla="*/ 2147483647 w 11"/>
              <a:gd name="T41" fmla="*/ 0 h 11"/>
              <a:gd name="T42" fmla="*/ 2147483647 w 11"/>
              <a:gd name="T43" fmla="*/ 0 h 11"/>
              <a:gd name="T44" fmla="*/ 2147483647 w 11"/>
              <a:gd name="T45" fmla="*/ 2147483647 h 11"/>
              <a:gd name="T46" fmla="*/ 2147483647 w 11"/>
              <a:gd name="T47" fmla="*/ 2147483647 h 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" h="11">
                <a:moveTo>
                  <a:pt x="10" y="2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3" y="1"/>
                  <a:pt x="3" y="2"/>
                </a:cubicBezTo>
                <a:cubicBezTo>
                  <a:pt x="2" y="3"/>
                  <a:pt x="3" y="4"/>
                  <a:pt x="4" y="4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2" y="5"/>
                  <a:pt x="2" y="5"/>
                </a:cubicBezTo>
                <a:cubicBezTo>
                  <a:pt x="2" y="5"/>
                  <a:pt x="1" y="6"/>
                  <a:pt x="1" y="6"/>
                </a:cubicBezTo>
                <a:cubicBezTo>
                  <a:pt x="1" y="7"/>
                  <a:pt x="1" y="7"/>
                  <a:pt x="1" y="8"/>
                </a:cubicBezTo>
                <a:cubicBezTo>
                  <a:pt x="1" y="8"/>
                  <a:pt x="2" y="9"/>
                  <a:pt x="2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7"/>
                  <a:pt x="0" y="6"/>
                </a:cubicBezTo>
                <a:cubicBezTo>
                  <a:pt x="1" y="5"/>
                  <a:pt x="1" y="5"/>
                  <a:pt x="2" y="4"/>
                </a:cubicBezTo>
                <a:cubicBezTo>
                  <a:pt x="2" y="4"/>
                  <a:pt x="1" y="3"/>
                  <a:pt x="2" y="2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1" y="2"/>
                  <a:pt x="11" y="2"/>
                  <a:pt x="11" y="2"/>
                </a:cubicBezTo>
                <a:lnTo>
                  <a:pt x="1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2329006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主要的垃圾回收算法</a:t>
            </a:r>
          </a:p>
        </p:txBody>
      </p:sp>
      <p:sp>
        <p:nvSpPr>
          <p:cNvPr id="3" name="圆角矩形 7"/>
          <p:cNvSpPr>
            <a:spLocks noChangeArrowheads="1"/>
          </p:cNvSpPr>
          <p:nvPr/>
        </p:nvSpPr>
        <p:spPr bwMode="auto">
          <a:xfrm>
            <a:off x="596265" y="1162134"/>
            <a:ext cx="3403600" cy="874395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8"/>
          <p:cNvSpPr>
            <a:spLocks noChangeArrowheads="1"/>
          </p:cNvSpPr>
          <p:nvPr/>
        </p:nvSpPr>
        <p:spPr bwMode="auto">
          <a:xfrm>
            <a:off x="842422" y="1403458"/>
            <a:ext cx="2897237" cy="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defTabSz="895985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增加引用</a:t>
            </a:r>
            <a:r>
              <a:rPr lang="en-US" altLang="zh-CN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+1</a:t>
            </a:r>
            <a:r>
              <a:rPr lang="zh-CN" altLang="en-US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，失去引用</a:t>
            </a:r>
            <a:r>
              <a:rPr lang="en-US" altLang="zh-CN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-1</a:t>
            </a:r>
            <a:endParaRPr lang="en-US" sz="9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anose="020B0604020202090204" pitchFamily="34" charset="0"/>
            </a:endParaRPr>
          </a:p>
        </p:txBody>
      </p:sp>
      <p:sp>
        <p:nvSpPr>
          <p:cNvPr id="7" name="圆角矩形 11"/>
          <p:cNvSpPr>
            <a:spLocks noChangeArrowheads="1"/>
          </p:cNvSpPr>
          <p:nvPr/>
        </p:nvSpPr>
        <p:spPr bwMode="auto">
          <a:xfrm>
            <a:off x="1080344" y="990432"/>
            <a:ext cx="2421396" cy="339521"/>
          </a:xfrm>
          <a:prstGeom prst="roundRect">
            <a:avLst>
              <a:gd name="adj" fmla="val 16667"/>
            </a:avLst>
          </a:prstGeom>
          <a:solidFill>
            <a:srgbClr val="2259AA"/>
          </a:solidFill>
          <a:ln>
            <a:noFill/>
          </a:ln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12"/>
          <p:cNvSpPr txBox="1">
            <a:spLocks noChangeArrowheads="1"/>
          </p:cNvSpPr>
          <p:nvPr/>
        </p:nvSpPr>
        <p:spPr bwMode="auto">
          <a:xfrm>
            <a:off x="1251459" y="1026601"/>
            <a:ext cx="2065102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sym typeface="Arial" panose="020B0604020202090204" pitchFamily="34" charset="0"/>
              </a:rPr>
              <a:t>引用计数法</a:t>
            </a:r>
          </a:p>
        </p:txBody>
      </p:sp>
      <p:sp>
        <p:nvSpPr>
          <p:cNvPr id="5" name="圆角矩形 7"/>
          <p:cNvSpPr>
            <a:spLocks noChangeArrowheads="1"/>
          </p:cNvSpPr>
          <p:nvPr/>
        </p:nvSpPr>
        <p:spPr bwMode="auto">
          <a:xfrm>
            <a:off x="4724401" y="1162134"/>
            <a:ext cx="3232546" cy="899189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8"/>
          <p:cNvSpPr>
            <a:spLocks noChangeArrowheads="1"/>
          </p:cNvSpPr>
          <p:nvPr/>
        </p:nvSpPr>
        <p:spPr bwMode="auto">
          <a:xfrm>
            <a:off x="4970557" y="1403458"/>
            <a:ext cx="2897237" cy="22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defTabSz="895985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适用于垃圾对象多的情况，适用于新生代。</a:t>
            </a:r>
            <a:endParaRPr lang="en-US" sz="9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anose="020B0604020202090204" pitchFamily="34" charset="0"/>
            </a:endParaRPr>
          </a:p>
        </p:txBody>
      </p:sp>
      <p:sp>
        <p:nvSpPr>
          <p:cNvPr id="9" name="圆角矩形 11"/>
          <p:cNvSpPr>
            <a:spLocks noChangeArrowheads="1"/>
          </p:cNvSpPr>
          <p:nvPr/>
        </p:nvSpPr>
        <p:spPr bwMode="auto">
          <a:xfrm>
            <a:off x="5025599" y="990432"/>
            <a:ext cx="2421396" cy="339521"/>
          </a:xfrm>
          <a:prstGeom prst="roundRect">
            <a:avLst>
              <a:gd name="adj" fmla="val 16667"/>
            </a:avLst>
          </a:prstGeom>
          <a:solidFill>
            <a:srgbClr val="2259AA"/>
          </a:solidFill>
          <a:ln>
            <a:noFill/>
          </a:ln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5025264" y="1034221"/>
            <a:ext cx="2065102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sym typeface="Arial" panose="020B0604020202090204" pitchFamily="34" charset="0"/>
              </a:rPr>
              <a:t>标记压缩法</a:t>
            </a:r>
          </a:p>
        </p:txBody>
      </p:sp>
      <p:sp>
        <p:nvSpPr>
          <p:cNvPr id="11" name="圆角矩形 7"/>
          <p:cNvSpPr>
            <a:spLocks noChangeArrowheads="1"/>
          </p:cNvSpPr>
          <p:nvPr/>
        </p:nvSpPr>
        <p:spPr bwMode="auto">
          <a:xfrm>
            <a:off x="557530" y="2475834"/>
            <a:ext cx="3427730" cy="817245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8"/>
          <p:cNvSpPr>
            <a:spLocks noChangeArrowheads="1"/>
          </p:cNvSpPr>
          <p:nvPr/>
        </p:nvSpPr>
        <p:spPr bwMode="auto">
          <a:xfrm>
            <a:off x="803687" y="2717158"/>
            <a:ext cx="2897237" cy="38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defTabSz="895985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速度快，但内存碎片多，对于大对象的内存分配。不连续的内存空间分配效率低于连续空间。</a:t>
            </a:r>
            <a:endParaRPr lang="en-US" sz="9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anose="020B0604020202090204" pitchFamily="34" charset="0"/>
            </a:endParaRPr>
          </a:p>
        </p:txBody>
      </p:sp>
      <p:sp>
        <p:nvSpPr>
          <p:cNvPr id="13" name="圆角矩形 11"/>
          <p:cNvSpPr>
            <a:spLocks noChangeArrowheads="1"/>
          </p:cNvSpPr>
          <p:nvPr/>
        </p:nvSpPr>
        <p:spPr bwMode="auto">
          <a:xfrm>
            <a:off x="1041609" y="2304132"/>
            <a:ext cx="2421396" cy="339521"/>
          </a:xfrm>
          <a:prstGeom prst="roundRect">
            <a:avLst>
              <a:gd name="adj" fmla="val 16667"/>
            </a:avLst>
          </a:prstGeom>
          <a:solidFill>
            <a:srgbClr val="2259AA"/>
          </a:solidFill>
          <a:ln>
            <a:noFill/>
          </a:ln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2"/>
          <p:cNvSpPr txBox="1">
            <a:spLocks noChangeArrowheads="1"/>
          </p:cNvSpPr>
          <p:nvPr/>
        </p:nvSpPr>
        <p:spPr bwMode="auto">
          <a:xfrm>
            <a:off x="1212724" y="2340301"/>
            <a:ext cx="2065102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sym typeface="Arial" panose="020B0604020202090204" pitchFamily="34" charset="0"/>
              </a:rPr>
              <a:t>标记清除法</a:t>
            </a:r>
          </a:p>
        </p:txBody>
      </p:sp>
      <p:sp>
        <p:nvSpPr>
          <p:cNvPr id="18" name="圆角矩形 7"/>
          <p:cNvSpPr>
            <a:spLocks noChangeArrowheads="1"/>
          </p:cNvSpPr>
          <p:nvPr/>
        </p:nvSpPr>
        <p:spPr bwMode="auto">
          <a:xfrm>
            <a:off x="4709795" y="2475834"/>
            <a:ext cx="3230245" cy="809625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矩形 8"/>
          <p:cNvSpPr>
            <a:spLocks noChangeArrowheads="1"/>
          </p:cNvSpPr>
          <p:nvPr/>
        </p:nvSpPr>
        <p:spPr bwMode="auto">
          <a:xfrm>
            <a:off x="4787677" y="2717158"/>
            <a:ext cx="2897237" cy="38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defTabSz="895985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该算法效率高，并且没唷内存碎片，但是只能使用一半的系统内存。</a:t>
            </a:r>
            <a:endParaRPr lang="en-US" sz="9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anose="020B0604020202090204" pitchFamily="34" charset="0"/>
            </a:endParaRPr>
          </a:p>
        </p:txBody>
      </p:sp>
      <p:sp>
        <p:nvSpPr>
          <p:cNvPr id="20" name="圆角矩形 11"/>
          <p:cNvSpPr>
            <a:spLocks noChangeArrowheads="1"/>
          </p:cNvSpPr>
          <p:nvPr/>
        </p:nvSpPr>
        <p:spPr bwMode="auto">
          <a:xfrm>
            <a:off x="5025599" y="2304132"/>
            <a:ext cx="2421396" cy="339521"/>
          </a:xfrm>
          <a:prstGeom prst="roundRect">
            <a:avLst>
              <a:gd name="adj" fmla="val 16667"/>
            </a:avLst>
          </a:prstGeom>
          <a:solidFill>
            <a:srgbClr val="2259AA"/>
          </a:solidFill>
          <a:ln>
            <a:noFill/>
          </a:ln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5196714" y="2340301"/>
            <a:ext cx="2065102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sym typeface="Arial" panose="020B0604020202090204" pitchFamily="34" charset="0"/>
              </a:rPr>
              <a:t>复制算法</a:t>
            </a:r>
          </a:p>
        </p:txBody>
      </p:sp>
      <p:sp>
        <p:nvSpPr>
          <p:cNvPr id="23" name="Freeform 271">
            <a:extLst>
              <a:ext uri="{FF2B5EF4-FFF2-40B4-BE49-F238E27FC236}">
                <a16:creationId xmlns:a16="http://schemas.microsoft.com/office/drawing/2014/main" id="{6F16350D-2CC8-8F43-B3AE-823F648F4B4E}"/>
              </a:ext>
            </a:extLst>
          </p:cNvPr>
          <p:cNvSpPr/>
          <p:nvPr/>
        </p:nvSpPr>
        <p:spPr bwMode="auto">
          <a:xfrm>
            <a:off x="1917045" y="3694872"/>
            <a:ext cx="22041" cy="29921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4" name="Freeform 272">
            <a:extLst>
              <a:ext uri="{FF2B5EF4-FFF2-40B4-BE49-F238E27FC236}">
                <a16:creationId xmlns:a16="http://schemas.microsoft.com/office/drawing/2014/main" id="{86D09017-9FD4-604A-B7B9-6CE32F385B05}"/>
              </a:ext>
            </a:extLst>
          </p:cNvPr>
          <p:cNvSpPr/>
          <p:nvPr/>
        </p:nvSpPr>
        <p:spPr bwMode="auto">
          <a:xfrm>
            <a:off x="1947099" y="3694872"/>
            <a:ext cx="14027" cy="29921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5" name="Freeform 307">
            <a:extLst>
              <a:ext uri="{FF2B5EF4-FFF2-40B4-BE49-F238E27FC236}">
                <a16:creationId xmlns:a16="http://schemas.microsoft.com/office/drawing/2014/main" id="{1F4637DB-6083-F849-9168-4F6E659D481A}"/>
              </a:ext>
            </a:extLst>
          </p:cNvPr>
          <p:cNvSpPr/>
          <p:nvPr/>
        </p:nvSpPr>
        <p:spPr bwMode="auto">
          <a:xfrm>
            <a:off x="2335617" y="3886107"/>
            <a:ext cx="82154" cy="81783"/>
          </a:xfrm>
          <a:custGeom>
            <a:avLst/>
            <a:gdLst>
              <a:gd name="T0" fmla="*/ 2147483647 w 11"/>
              <a:gd name="T1" fmla="*/ 2147483647 h 11"/>
              <a:gd name="T2" fmla="*/ 2147483647 w 11"/>
              <a:gd name="T3" fmla="*/ 2147483647 h 11"/>
              <a:gd name="T4" fmla="*/ 2147483647 w 11"/>
              <a:gd name="T5" fmla="*/ 2147483647 h 11"/>
              <a:gd name="T6" fmla="*/ 2147483647 w 11"/>
              <a:gd name="T7" fmla="*/ 2147483647 h 11"/>
              <a:gd name="T8" fmla="*/ 2147483647 w 11"/>
              <a:gd name="T9" fmla="*/ 2147483647 h 11"/>
              <a:gd name="T10" fmla="*/ 2147483647 w 11"/>
              <a:gd name="T11" fmla="*/ 2147483647 h 11"/>
              <a:gd name="T12" fmla="*/ 2147483647 w 11"/>
              <a:gd name="T13" fmla="*/ 2147483647 h 11"/>
              <a:gd name="T14" fmla="*/ 2147483647 w 11"/>
              <a:gd name="T15" fmla="*/ 2147483647 h 11"/>
              <a:gd name="T16" fmla="*/ 2147483647 w 11"/>
              <a:gd name="T17" fmla="*/ 2147483647 h 11"/>
              <a:gd name="T18" fmla="*/ 2147483647 w 11"/>
              <a:gd name="T19" fmla="*/ 2147483647 h 11"/>
              <a:gd name="T20" fmla="*/ 2147483647 w 11"/>
              <a:gd name="T21" fmla="*/ 2147483647 h 11"/>
              <a:gd name="T22" fmla="*/ 2147483647 w 11"/>
              <a:gd name="T23" fmla="*/ 2147483647 h 11"/>
              <a:gd name="T24" fmla="*/ 2147483647 w 11"/>
              <a:gd name="T25" fmla="*/ 2147483647 h 11"/>
              <a:gd name="T26" fmla="*/ 2147483647 w 11"/>
              <a:gd name="T27" fmla="*/ 2147483647 h 11"/>
              <a:gd name="T28" fmla="*/ 0 w 11"/>
              <a:gd name="T29" fmla="*/ 2147483647 h 11"/>
              <a:gd name="T30" fmla="*/ 0 w 11"/>
              <a:gd name="T31" fmla="*/ 2147483647 h 11"/>
              <a:gd name="T32" fmla="*/ 2147483647 w 11"/>
              <a:gd name="T33" fmla="*/ 2147483647 h 11"/>
              <a:gd name="T34" fmla="*/ 0 w 11"/>
              <a:gd name="T35" fmla="*/ 2147483647 h 11"/>
              <a:gd name="T36" fmla="*/ 2147483647 w 11"/>
              <a:gd name="T37" fmla="*/ 2147483647 h 11"/>
              <a:gd name="T38" fmla="*/ 2147483647 w 11"/>
              <a:gd name="T39" fmla="*/ 2147483647 h 11"/>
              <a:gd name="T40" fmla="*/ 2147483647 w 11"/>
              <a:gd name="T41" fmla="*/ 0 h 11"/>
              <a:gd name="T42" fmla="*/ 2147483647 w 11"/>
              <a:gd name="T43" fmla="*/ 0 h 11"/>
              <a:gd name="T44" fmla="*/ 2147483647 w 11"/>
              <a:gd name="T45" fmla="*/ 2147483647 h 11"/>
              <a:gd name="T46" fmla="*/ 2147483647 w 11"/>
              <a:gd name="T47" fmla="*/ 2147483647 h 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" h="11">
                <a:moveTo>
                  <a:pt x="10" y="2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3" y="1"/>
                  <a:pt x="3" y="2"/>
                </a:cubicBezTo>
                <a:cubicBezTo>
                  <a:pt x="2" y="3"/>
                  <a:pt x="3" y="4"/>
                  <a:pt x="4" y="4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2" y="5"/>
                  <a:pt x="2" y="5"/>
                </a:cubicBezTo>
                <a:cubicBezTo>
                  <a:pt x="2" y="5"/>
                  <a:pt x="1" y="6"/>
                  <a:pt x="1" y="6"/>
                </a:cubicBezTo>
                <a:cubicBezTo>
                  <a:pt x="1" y="7"/>
                  <a:pt x="1" y="7"/>
                  <a:pt x="1" y="8"/>
                </a:cubicBezTo>
                <a:cubicBezTo>
                  <a:pt x="1" y="8"/>
                  <a:pt x="2" y="9"/>
                  <a:pt x="2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7"/>
                  <a:pt x="0" y="6"/>
                </a:cubicBezTo>
                <a:cubicBezTo>
                  <a:pt x="1" y="5"/>
                  <a:pt x="1" y="5"/>
                  <a:pt x="2" y="4"/>
                </a:cubicBezTo>
                <a:cubicBezTo>
                  <a:pt x="2" y="4"/>
                  <a:pt x="1" y="3"/>
                  <a:pt x="2" y="2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1" y="2"/>
                  <a:pt x="11" y="2"/>
                  <a:pt x="11" y="2"/>
                </a:cubicBezTo>
                <a:lnTo>
                  <a:pt x="1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6" name="圆角矩形 7">
            <a:extLst>
              <a:ext uri="{FF2B5EF4-FFF2-40B4-BE49-F238E27FC236}">
                <a16:creationId xmlns:a16="http://schemas.microsoft.com/office/drawing/2014/main" id="{627CF0BC-83E5-F047-B6EA-3B8E26685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76" y="3719135"/>
            <a:ext cx="3427730" cy="817245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矩形 8">
            <a:extLst>
              <a:ext uri="{FF2B5EF4-FFF2-40B4-BE49-F238E27FC236}">
                <a16:creationId xmlns:a16="http://schemas.microsoft.com/office/drawing/2014/main" id="{26EF3B48-83EB-6D44-AD9D-11E44CD65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33" y="3960459"/>
            <a:ext cx="2897237" cy="38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defTabSz="895985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将内存区间根据对象的生命周期分为两块，每块特点不同，使用回收算法也不同，从而提升回收效率。</a:t>
            </a:r>
            <a:endParaRPr lang="en-US" sz="9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anose="020B0604020202090204" pitchFamily="34" charset="0"/>
            </a:endParaRPr>
          </a:p>
        </p:txBody>
      </p:sp>
      <p:sp>
        <p:nvSpPr>
          <p:cNvPr id="30" name="圆角矩形 11">
            <a:extLst>
              <a:ext uri="{FF2B5EF4-FFF2-40B4-BE49-F238E27FC236}">
                <a16:creationId xmlns:a16="http://schemas.microsoft.com/office/drawing/2014/main" id="{F7578345-02E4-E64B-A602-EF6DBEAC5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855" y="3547433"/>
            <a:ext cx="2421396" cy="339521"/>
          </a:xfrm>
          <a:prstGeom prst="roundRect">
            <a:avLst>
              <a:gd name="adj" fmla="val 16667"/>
            </a:avLst>
          </a:prstGeom>
          <a:solidFill>
            <a:srgbClr val="2259AA"/>
          </a:solidFill>
          <a:ln>
            <a:noFill/>
          </a:ln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文本框 12">
            <a:extLst>
              <a:ext uri="{FF2B5EF4-FFF2-40B4-BE49-F238E27FC236}">
                <a16:creationId xmlns:a16="http://schemas.microsoft.com/office/drawing/2014/main" id="{6D31EA51-151C-084C-876F-071367472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70" y="3583602"/>
            <a:ext cx="2065102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sym typeface="Arial" panose="020B0604020202090204" pitchFamily="34" charset="0"/>
              </a:rPr>
              <a:t>分代算法</a:t>
            </a:r>
          </a:p>
        </p:txBody>
      </p:sp>
      <p:sp>
        <p:nvSpPr>
          <p:cNvPr id="32" name="圆角矩形 7">
            <a:extLst>
              <a:ext uri="{FF2B5EF4-FFF2-40B4-BE49-F238E27FC236}">
                <a16:creationId xmlns:a16="http://schemas.microsoft.com/office/drawing/2014/main" id="{9218B0C1-0B76-084B-884C-E809E7DE8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701" y="3699970"/>
            <a:ext cx="3230246" cy="836410"/>
          </a:xfrm>
          <a:prstGeom prst="roundRect">
            <a:avLst>
              <a:gd name="adj" fmla="val 9083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矩形 8">
            <a:extLst>
              <a:ext uri="{FF2B5EF4-FFF2-40B4-BE49-F238E27FC236}">
                <a16:creationId xmlns:a16="http://schemas.microsoft.com/office/drawing/2014/main" id="{969255B4-9DA6-C445-8AB4-5E3A2A161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583" y="3941294"/>
            <a:ext cx="2897237" cy="55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defTabSz="895985">
              <a:lnSpc>
                <a:spcPct val="120000"/>
              </a:lnSpc>
              <a:spcBef>
                <a:spcPct val="20000"/>
              </a:spcBef>
            </a:pPr>
            <a:r>
              <a:rPr lang="zh-CN" altLang="en-US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将这个堆空间划分成连续不同的小区间，每个区间独立使用、独立回收。好处是：可以控制一次回收多少的小空间，避免</a:t>
            </a:r>
            <a:r>
              <a:rPr lang="en-US" altLang="zh-CN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GC</a:t>
            </a:r>
            <a:r>
              <a:rPr lang="zh-CN" altLang="en-US" sz="900" dirty="0">
                <a:solidFill>
                  <a:srgbClr val="445469"/>
                </a:solidFill>
                <a:latin typeface="微软雅黑" pitchFamily="34" charset="-122"/>
                <a:ea typeface="微软雅黑" pitchFamily="34" charset="-122"/>
                <a:sym typeface="Arial" panose="020B0604020202090204" pitchFamily="34" charset="0"/>
              </a:rPr>
              <a:t>时间过长，造成系统停顿。</a:t>
            </a:r>
            <a:endParaRPr lang="en-US" sz="9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anose="020B0604020202090204" pitchFamily="34" charset="0"/>
            </a:endParaRPr>
          </a:p>
        </p:txBody>
      </p:sp>
      <p:sp>
        <p:nvSpPr>
          <p:cNvPr id="34" name="圆角矩形 11">
            <a:extLst>
              <a:ext uri="{FF2B5EF4-FFF2-40B4-BE49-F238E27FC236}">
                <a16:creationId xmlns:a16="http://schemas.microsoft.com/office/drawing/2014/main" id="{B7E7FB5F-AC8E-5B4F-84BC-EBAE501A2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505" y="3528268"/>
            <a:ext cx="2421396" cy="339521"/>
          </a:xfrm>
          <a:prstGeom prst="roundRect">
            <a:avLst>
              <a:gd name="adj" fmla="val 16667"/>
            </a:avLst>
          </a:prstGeom>
          <a:solidFill>
            <a:srgbClr val="2259AA"/>
          </a:solidFill>
          <a:ln>
            <a:noFill/>
          </a:ln>
        </p:spPr>
        <p:txBody>
          <a:bodyPr lIns="67391" tIns="33696" rIns="67391" bIns="33696" anchor="ctr"/>
          <a:lstStyle/>
          <a:p>
            <a:pPr algn="ctr">
              <a:buFont typeface="Arial" panose="020B060402020209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文本框 12">
            <a:extLst>
              <a:ext uri="{FF2B5EF4-FFF2-40B4-BE49-F238E27FC236}">
                <a16:creationId xmlns:a16="http://schemas.microsoft.com/office/drawing/2014/main" id="{BFB03A9D-8D09-C74A-92E4-2EF96AE7F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620" y="3564437"/>
            <a:ext cx="2065102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90204" pitchFamily="34" charset="0"/>
                <a:ea typeface="微软雅黑" pitchFamily="34" charset="-122"/>
                <a:sym typeface="Arial" panose="020B0604020202090204" pitchFamily="34" charset="0"/>
              </a:rPr>
              <a:t>分区算法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71"/>
          <p:cNvSpPr/>
          <p:nvPr/>
        </p:nvSpPr>
        <p:spPr bwMode="auto">
          <a:xfrm>
            <a:off x="1778799" y="3278372"/>
            <a:ext cx="22041" cy="29921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5" name="Freeform 272"/>
          <p:cNvSpPr/>
          <p:nvPr/>
        </p:nvSpPr>
        <p:spPr bwMode="auto">
          <a:xfrm>
            <a:off x="1808853" y="3278372"/>
            <a:ext cx="14027" cy="29921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16" name="Freeform 307"/>
          <p:cNvSpPr/>
          <p:nvPr/>
        </p:nvSpPr>
        <p:spPr bwMode="auto">
          <a:xfrm>
            <a:off x="2077356" y="2532347"/>
            <a:ext cx="82154" cy="81783"/>
          </a:xfrm>
          <a:custGeom>
            <a:avLst/>
            <a:gdLst>
              <a:gd name="T0" fmla="*/ 2147483647 w 11"/>
              <a:gd name="T1" fmla="*/ 2147483647 h 11"/>
              <a:gd name="T2" fmla="*/ 2147483647 w 11"/>
              <a:gd name="T3" fmla="*/ 2147483647 h 11"/>
              <a:gd name="T4" fmla="*/ 2147483647 w 11"/>
              <a:gd name="T5" fmla="*/ 2147483647 h 11"/>
              <a:gd name="T6" fmla="*/ 2147483647 w 11"/>
              <a:gd name="T7" fmla="*/ 2147483647 h 11"/>
              <a:gd name="T8" fmla="*/ 2147483647 w 11"/>
              <a:gd name="T9" fmla="*/ 2147483647 h 11"/>
              <a:gd name="T10" fmla="*/ 2147483647 w 11"/>
              <a:gd name="T11" fmla="*/ 2147483647 h 11"/>
              <a:gd name="T12" fmla="*/ 2147483647 w 11"/>
              <a:gd name="T13" fmla="*/ 2147483647 h 11"/>
              <a:gd name="T14" fmla="*/ 2147483647 w 11"/>
              <a:gd name="T15" fmla="*/ 2147483647 h 11"/>
              <a:gd name="T16" fmla="*/ 2147483647 w 11"/>
              <a:gd name="T17" fmla="*/ 2147483647 h 11"/>
              <a:gd name="T18" fmla="*/ 2147483647 w 11"/>
              <a:gd name="T19" fmla="*/ 2147483647 h 11"/>
              <a:gd name="T20" fmla="*/ 2147483647 w 11"/>
              <a:gd name="T21" fmla="*/ 2147483647 h 11"/>
              <a:gd name="T22" fmla="*/ 2147483647 w 11"/>
              <a:gd name="T23" fmla="*/ 2147483647 h 11"/>
              <a:gd name="T24" fmla="*/ 2147483647 w 11"/>
              <a:gd name="T25" fmla="*/ 2147483647 h 11"/>
              <a:gd name="T26" fmla="*/ 2147483647 w 11"/>
              <a:gd name="T27" fmla="*/ 2147483647 h 11"/>
              <a:gd name="T28" fmla="*/ 0 w 11"/>
              <a:gd name="T29" fmla="*/ 2147483647 h 11"/>
              <a:gd name="T30" fmla="*/ 0 w 11"/>
              <a:gd name="T31" fmla="*/ 2147483647 h 11"/>
              <a:gd name="T32" fmla="*/ 2147483647 w 11"/>
              <a:gd name="T33" fmla="*/ 2147483647 h 11"/>
              <a:gd name="T34" fmla="*/ 0 w 11"/>
              <a:gd name="T35" fmla="*/ 2147483647 h 11"/>
              <a:gd name="T36" fmla="*/ 2147483647 w 11"/>
              <a:gd name="T37" fmla="*/ 2147483647 h 11"/>
              <a:gd name="T38" fmla="*/ 2147483647 w 11"/>
              <a:gd name="T39" fmla="*/ 2147483647 h 11"/>
              <a:gd name="T40" fmla="*/ 2147483647 w 11"/>
              <a:gd name="T41" fmla="*/ 0 h 11"/>
              <a:gd name="T42" fmla="*/ 2147483647 w 11"/>
              <a:gd name="T43" fmla="*/ 0 h 11"/>
              <a:gd name="T44" fmla="*/ 2147483647 w 11"/>
              <a:gd name="T45" fmla="*/ 2147483647 h 11"/>
              <a:gd name="T46" fmla="*/ 2147483647 w 11"/>
              <a:gd name="T47" fmla="*/ 2147483647 h 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" h="11">
                <a:moveTo>
                  <a:pt x="10" y="2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3" y="1"/>
                  <a:pt x="3" y="2"/>
                </a:cubicBezTo>
                <a:cubicBezTo>
                  <a:pt x="2" y="3"/>
                  <a:pt x="3" y="4"/>
                  <a:pt x="4" y="4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2" y="5"/>
                  <a:pt x="2" y="5"/>
                </a:cubicBezTo>
                <a:cubicBezTo>
                  <a:pt x="2" y="5"/>
                  <a:pt x="1" y="6"/>
                  <a:pt x="1" y="6"/>
                </a:cubicBezTo>
                <a:cubicBezTo>
                  <a:pt x="1" y="7"/>
                  <a:pt x="1" y="7"/>
                  <a:pt x="1" y="8"/>
                </a:cubicBezTo>
                <a:cubicBezTo>
                  <a:pt x="1" y="8"/>
                  <a:pt x="2" y="9"/>
                  <a:pt x="2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7"/>
                  <a:pt x="0" y="6"/>
                </a:cubicBezTo>
                <a:cubicBezTo>
                  <a:pt x="1" y="5"/>
                  <a:pt x="1" y="5"/>
                  <a:pt x="2" y="4"/>
                </a:cubicBezTo>
                <a:cubicBezTo>
                  <a:pt x="2" y="4"/>
                  <a:pt x="1" y="3"/>
                  <a:pt x="2" y="2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1" y="2"/>
                  <a:pt x="11" y="2"/>
                  <a:pt x="11" y="2"/>
                </a:cubicBezTo>
                <a:lnTo>
                  <a:pt x="1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7391" tIns="33696" rIns="67391" bIns="33696"/>
          <a:lstStyle/>
          <a:p>
            <a:endParaRPr lang="zh-CN" altLang="en-US" sz="2100"/>
          </a:p>
        </p:txBody>
      </p:sp>
      <p:sp>
        <p:nvSpPr>
          <p:cNvPr id="27" name="矩形 26"/>
          <p:cNvSpPr/>
          <p:nvPr/>
        </p:nvSpPr>
        <p:spPr>
          <a:xfrm>
            <a:off x="252090" y="287908"/>
            <a:ext cx="45719" cy="432048"/>
          </a:xfrm>
          <a:prstGeom prst="rect">
            <a:avLst/>
          </a:prstGeom>
          <a:solidFill>
            <a:srgbClr val="225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603"/>
          <p:cNvSpPr txBox="1"/>
          <p:nvPr/>
        </p:nvSpPr>
        <p:spPr bwMode="auto">
          <a:xfrm>
            <a:off x="335700" y="347598"/>
            <a:ext cx="4437380" cy="313055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</a:rPr>
              <a:t>引用计数法（</a:t>
            </a:r>
            <a:r>
              <a:rPr lang="en-US" altLang="zh-CN" sz="1600" dirty="0">
                <a:solidFill>
                  <a:schemeClr val="tx1"/>
                </a:solidFill>
              </a:rPr>
              <a:t>Reference Counting</a:t>
            </a:r>
            <a:r>
              <a:rPr lang="zh-CN" altLang="en-US" sz="16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6" name="矩形 25"/>
          <p:cNvSpPr/>
          <p:nvPr/>
        </p:nvSpPr>
        <p:spPr>
          <a:xfrm>
            <a:off x="438259" y="905780"/>
            <a:ext cx="6696744" cy="392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对于一个对象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，只要有任何一个对象引用了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，则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的引用计数器就加</a:t>
            </a:r>
            <a:r>
              <a:rPr lang="en-US" altLang="zh-CN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，当引用失效时，引用计数器就减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1.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只要对象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的引用计数器的值为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，则对象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就不可能再被使用。</a:t>
            </a:r>
          </a:p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但引用计数器有两个严重问题：</a:t>
            </a:r>
          </a:p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）无法处理循环引用的情况。</a:t>
            </a:r>
          </a:p>
          <a:p>
            <a:pPr>
              <a:lnSpc>
                <a:spcPct val="120000"/>
              </a:lnSpc>
            </a:pPr>
            <a:endParaRPr lang="zh-CN" altLang="en-US" dirty="0" err="1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dirty="0" err="1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dirty="0" err="1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dirty="0" err="1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）引用计数器要求在每次因引用产生和消除的时候，需要伴随一个加减法操作，对系统性能会有一定的影响。</a:t>
            </a:r>
          </a:p>
          <a:p>
            <a:pPr>
              <a:lnSpc>
                <a:spcPct val="120000"/>
              </a:lnSpc>
            </a:pPr>
            <a:endParaRPr lang="zh-CN" altLang="en-US" dirty="0" err="1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因此：</a:t>
            </a:r>
            <a:r>
              <a:rPr lang="en-US" altLang="zh-CN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JVM</a:t>
            </a:r>
            <a:r>
              <a:rPr lang="zh-CN" altLang="en-US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并未选择此算法作为垃圾回收算法。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484755"/>
            <a:ext cx="2445385" cy="106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2593">
        <p14:honeycomb/>
      </p:transition>
    </mc:Choice>
    <mc:Fallback xmlns="">
      <p:transition spd="slow" advTm="2593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15593</TotalTime>
  <Words>2875</Words>
  <Application>Microsoft Macintosh PowerPoint</Application>
  <PresentationFormat>自定义</PresentationFormat>
  <Paragraphs>310</Paragraphs>
  <Slides>40</Slides>
  <Notes>40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等线</vt:lpstr>
      <vt:lpstr>宋体</vt:lpstr>
      <vt:lpstr>Microsoft YaHei</vt:lpstr>
      <vt:lpstr>Microsoft YaHei</vt:lpstr>
      <vt:lpstr>Microsoft YaHei Light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</dc:title>
  <dc:creator>Little East</dc:creator>
  <cp:lastModifiedBy>leespy@163.com</cp:lastModifiedBy>
  <cp:revision>183</cp:revision>
  <dcterms:created xsi:type="dcterms:W3CDTF">2020-08-02T18:09:36Z</dcterms:created>
  <dcterms:modified xsi:type="dcterms:W3CDTF">2020-11-06T05:33:42Z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